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66" r:id="rId3"/>
  </p:sldMasterIdLst>
  <p:notesMasterIdLst>
    <p:notesMasterId r:id="rId52"/>
  </p:notesMasterIdLst>
  <p:handoutMasterIdLst>
    <p:handoutMasterId r:id="rId53"/>
  </p:handoutMasterIdLst>
  <p:sldIdLst>
    <p:sldId id="284" r:id="rId4"/>
    <p:sldId id="348" r:id="rId5"/>
    <p:sldId id="375" r:id="rId6"/>
    <p:sldId id="371" r:id="rId7"/>
    <p:sldId id="382" r:id="rId8"/>
    <p:sldId id="383" r:id="rId9"/>
    <p:sldId id="385" r:id="rId10"/>
    <p:sldId id="386" r:id="rId11"/>
    <p:sldId id="378" r:id="rId12"/>
    <p:sldId id="388" r:id="rId13"/>
    <p:sldId id="411" r:id="rId14"/>
    <p:sldId id="389" r:id="rId15"/>
    <p:sldId id="390" r:id="rId16"/>
    <p:sldId id="395" r:id="rId17"/>
    <p:sldId id="391" r:id="rId18"/>
    <p:sldId id="396" r:id="rId19"/>
    <p:sldId id="397" r:id="rId20"/>
    <p:sldId id="399" r:id="rId21"/>
    <p:sldId id="412" r:id="rId22"/>
    <p:sldId id="393" r:id="rId23"/>
    <p:sldId id="413" r:id="rId24"/>
    <p:sldId id="394" r:id="rId25"/>
    <p:sldId id="404" r:id="rId26"/>
    <p:sldId id="405" r:id="rId27"/>
    <p:sldId id="402" r:id="rId28"/>
    <p:sldId id="403" r:id="rId29"/>
    <p:sldId id="414" r:id="rId30"/>
    <p:sldId id="406" r:id="rId31"/>
    <p:sldId id="408" r:id="rId32"/>
    <p:sldId id="409" r:id="rId33"/>
    <p:sldId id="410" r:id="rId34"/>
    <p:sldId id="347" r:id="rId35"/>
    <p:sldId id="415" r:id="rId36"/>
    <p:sldId id="256" r:id="rId37"/>
    <p:sldId id="257" r:id="rId38"/>
    <p:sldId id="258" r:id="rId39"/>
    <p:sldId id="275" r:id="rId40"/>
    <p:sldId id="261" r:id="rId41"/>
    <p:sldId id="263" r:id="rId42"/>
    <p:sldId id="276" r:id="rId43"/>
    <p:sldId id="277" r:id="rId44"/>
    <p:sldId id="279" r:id="rId45"/>
    <p:sldId id="280" r:id="rId46"/>
    <p:sldId id="281" r:id="rId47"/>
    <p:sldId id="278" r:id="rId48"/>
    <p:sldId id="282" r:id="rId49"/>
    <p:sldId id="283" r:id="rId50"/>
    <p:sldId id="274" r:id="rId51"/>
  </p:sldIdLst>
  <p:sldSz cx="12192000" cy="6858000"/>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7"/>
    <a:srgbClr val="D3021D"/>
    <a:srgbClr val="D4021D"/>
    <a:srgbClr val="D71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94643" autoAdjust="0"/>
  </p:normalViewPr>
  <p:slideViewPr>
    <p:cSldViewPr>
      <p:cViewPr varScale="1">
        <p:scale>
          <a:sx n="102" d="100"/>
          <a:sy n="102" d="100"/>
        </p:scale>
        <p:origin x="66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50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29" tIns="45715" rIns="91429" bIns="45715" rtlCol="0"/>
          <a:lstStyle>
            <a:lvl1pPr algn="l">
              <a:defRPr sz="1200"/>
            </a:lvl1pPr>
          </a:lstStyle>
          <a:p>
            <a:endParaRPr lang="it-IT"/>
          </a:p>
        </p:txBody>
      </p:sp>
      <p:sp>
        <p:nvSpPr>
          <p:cNvPr id="3" name="Datumsplatzhalter 2"/>
          <p:cNvSpPr>
            <a:spLocks noGrp="1"/>
          </p:cNvSpPr>
          <p:nvPr>
            <p:ph type="dt" sz="quarter" idx="1"/>
          </p:nvPr>
        </p:nvSpPr>
        <p:spPr>
          <a:xfrm>
            <a:off x="3849689" y="0"/>
            <a:ext cx="2946400" cy="496888"/>
          </a:xfrm>
          <a:prstGeom prst="rect">
            <a:avLst/>
          </a:prstGeom>
        </p:spPr>
        <p:txBody>
          <a:bodyPr vert="horz" lIns="91429" tIns="45715" rIns="91429" bIns="45715" rtlCol="0"/>
          <a:lstStyle>
            <a:lvl1pPr algn="r">
              <a:defRPr sz="1200"/>
            </a:lvl1pPr>
          </a:lstStyle>
          <a:p>
            <a:fld id="{006225B1-CF0D-406E-8746-EFCD6DFD8AC2}" type="datetimeFigureOut">
              <a:rPr lang="it-IT" smtClean="0"/>
              <a:pPr/>
              <a:t>29/05/2023</a:t>
            </a:fld>
            <a:endParaRPr lang="it-IT"/>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29" tIns="45715" rIns="91429" bIns="45715" rtlCol="0" anchor="b"/>
          <a:lstStyle>
            <a:lvl1pPr algn="l">
              <a:defRPr sz="1200"/>
            </a:lvl1pPr>
          </a:lstStyle>
          <a:p>
            <a:endParaRPr lang="it-IT"/>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29" tIns="45715" rIns="91429" bIns="45715" rtlCol="0" anchor="b"/>
          <a:lstStyle>
            <a:lvl1pPr algn="r">
              <a:defRPr sz="1200"/>
            </a:lvl1pPr>
          </a:lstStyle>
          <a:p>
            <a:fld id="{3A039D39-68E3-4456-AD31-5A881705429E}" type="slidenum">
              <a:rPr lang="it-IT" smtClean="0"/>
              <a:pPr/>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cs typeface="+mn-cs"/>
              </a:defRPr>
            </a:lvl1pPr>
          </a:lstStyle>
          <a:p>
            <a:pPr>
              <a:defRPr/>
            </a:pPr>
            <a:endParaRPr lang="it-IT"/>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cs typeface="+mn-cs"/>
              </a:defRPr>
            </a:lvl1pPr>
          </a:lstStyle>
          <a:p>
            <a:pPr>
              <a:defRPr/>
            </a:pPr>
            <a:endParaRPr lang="it-IT"/>
          </a:p>
        </p:txBody>
      </p:sp>
      <p:sp>
        <p:nvSpPr>
          <p:cNvPr id="614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1" y="4714876"/>
            <a:ext cx="5438775" cy="4467225"/>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it-IT" noProof="0"/>
              <a:t>Textmasterformate durch Klicken bearbeiten</a:t>
            </a:r>
          </a:p>
          <a:p>
            <a:pPr lvl="1"/>
            <a:r>
              <a:rPr lang="it-IT" noProof="0"/>
              <a:t>Zweite Ebene</a:t>
            </a:r>
          </a:p>
          <a:p>
            <a:pPr lvl="2"/>
            <a:r>
              <a:rPr lang="it-IT" noProof="0"/>
              <a:t>Dritte Ebene</a:t>
            </a:r>
          </a:p>
          <a:p>
            <a:pPr lvl="3"/>
            <a:r>
              <a:rPr lang="it-IT" noProof="0"/>
              <a:t>Vierte Ebene</a:t>
            </a:r>
          </a:p>
          <a:p>
            <a:pPr lvl="4"/>
            <a:r>
              <a:rPr lang="it-IT" noProof="0"/>
              <a:t>Fünfte Ebene</a:t>
            </a:r>
          </a:p>
        </p:txBody>
      </p:sp>
      <p:sp>
        <p:nvSpPr>
          <p:cNvPr id="3078"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cs typeface="+mn-cs"/>
              </a:defRPr>
            </a:lvl1pPr>
          </a:lstStyle>
          <a:p>
            <a:pPr>
              <a:defRPr/>
            </a:pPr>
            <a:endParaRPr lang="it-IT"/>
          </a:p>
        </p:txBody>
      </p:sp>
      <p:sp>
        <p:nvSpPr>
          <p:cNvPr id="3079"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cs typeface="+mn-cs"/>
              </a:defRPr>
            </a:lvl1pPr>
          </a:lstStyle>
          <a:p>
            <a:pPr>
              <a:defRPr/>
            </a:pPr>
            <a:fld id="{62277197-EFAE-4D7E-B882-D7B78AD556E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4288" fontAlgn="auto">
              <a:spcBef>
                <a:spcPts val="0"/>
              </a:spcBef>
              <a:spcAft>
                <a:spcPts val="0"/>
              </a:spcAft>
              <a:defRPr/>
            </a:pPr>
            <a:fld id="{82CEFDB8-2AF4-4F3E-BAE2-995CC42D374A}" type="slidenum">
              <a:rPr lang="it-IT">
                <a:solidFill>
                  <a:prstClr val="black"/>
                </a:solidFill>
                <a:latin typeface="Calibri" panose="020F0502020204030204"/>
              </a:rPr>
              <a:pPr defTabSz="914288" fontAlgn="auto">
                <a:spcBef>
                  <a:spcPts val="0"/>
                </a:spcBef>
                <a:spcAft>
                  <a:spcPts val="0"/>
                </a:spcAft>
                <a:defRPr/>
              </a:pPr>
              <a:t>1</a:t>
            </a:fld>
            <a:endParaRPr lang="it-IT">
              <a:solidFill>
                <a:prstClr val="black"/>
              </a:solidFill>
              <a:latin typeface="Calibri" panose="020F0502020204030204"/>
            </a:endParaRPr>
          </a:p>
        </p:txBody>
      </p:sp>
    </p:spTree>
    <p:extLst>
      <p:ext uri="{BB962C8B-B14F-4D97-AF65-F5344CB8AC3E}">
        <p14:creationId xmlns:p14="http://schemas.microsoft.com/office/powerpoint/2010/main" val="35625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50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03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632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45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4735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139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347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865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86" name="Google Shape;86;p1: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595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954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1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764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12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5830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637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89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857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14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652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8671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4670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5777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51: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383" name="Google Shape;1383;p51: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4288" fontAlgn="auto">
              <a:spcBef>
                <a:spcPts val="0"/>
              </a:spcBef>
              <a:spcAft>
                <a:spcPts val="0"/>
              </a:spcAft>
              <a:defRPr/>
            </a:pPr>
            <a:fld id="{82CEFDB8-2AF4-4F3E-BAE2-995CC42D374A}" type="slidenum">
              <a:rPr lang="it-IT">
                <a:solidFill>
                  <a:prstClr val="black"/>
                </a:solidFill>
                <a:latin typeface="Calibri" panose="020F0502020204030204"/>
              </a:rPr>
              <a:pPr defTabSz="914288" fontAlgn="auto">
                <a:spcBef>
                  <a:spcPts val="0"/>
                </a:spcBef>
                <a:spcAft>
                  <a:spcPts val="0"/>
                </a:spcAft>
                <a:defRPr/>
              </a:pPr>
              <a:t>33</a:t>
            </a:fld>
            <a:endParaRPr lang="it-IT">
              <a:solidFill>
                <a:prstClr val="black"/>
              </a:solidFill>
              <a:latin typeface="Calibri" panose="020F0502020204030204"/>
            </a:endParaRPr>
          </a:p>
        </p:txBody>
      </p:sp>
    </p:spTree>
    <p:extLst>
      <p:ext uri="{BB962C8B-B14F-4D97-AF65-F5344CB8AC3E}">
        <p14:creationId xmlns:p14="http://schemas.microsoft.com/office/powerpoint/2010/main" val="914609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2277197-EFAE-4D7E-B882-D7B78AD556E0}" type="slidenum">
              <a:rPr lang="it-IT" smtClean="0"/>
              <a:pPr>
                <a:defRPr/>
              </a:pPr>
              <a:t>36</a:t>
            </a:fld>
            <a:endParaRPr lang="it-IT"/>
          </a:p>
        </p:txBody>
      </p:sp>
    </p:spTree>
    <p:extLst>
      <p:ext uri="{BB962C8B-B14F-4D97-AF65-F5344CB8AC3E}">
        <p14:creationId xmlns:p14="http://schemas.microsoft.com/office/powerpoint/2010/main" val="65011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74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95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93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528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494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14" tIns="45695" rIns="91414" bIns="45695" anchor="t" anchorCtr="0">
            <a:noAutofit/>
          </a:bodyPr>
          <a:lstStyle/>
          <a:p>
            <a:pPr>
              <a:spcBef>
                <a:spcPts val="0"/>
              </a:spcBef>
              <a:spcAft>
                <a:spcPts val="0"/>
              </a:spcAft>
              <a:buSzPts val="1400"/>
            </a:pPr>
            <a:endParaRPr/>
          </a:p>
        </p:txBody>
      </p:sp>
      <p:sp>
        <p:nvSpPr>
          <p:cNvPr id="110" name="Google Shape;110;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7512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4" name="Rectangle 3"/>
          <p:cNvSpPr>
            <a:spLocks noGrp="1" noChangeArrowheads="1"/>
          </p:cNvSpPr>
          <p:nvPr userDrawn="1">
            <p:ph type="subTitle" idx="1" hasCustomPrompt="1"/>
          </p:nvPr>
        </p:nvSpPr>
        <p:spPr bwMode="auto">
          <a:xfrm>
            <a:off x="1828800" y="3886200"/>
            <a:ext cx="8534400" cy="1752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lvl1pPr>
              <a:defRPr/>
            </a:lvl1pPr>
          </a:lstStyle>
          <a:p>
            <a:pPr eaLnBrk="1" hangingPunct="1"/>
            <a:r>
              <a:rPr lang="de-DE" dirty="0"/>
              <a:t>Untertitel</a:t>
            </a:r>
          </a:p>
        </p:txBody>
      </p:sp>
      <p:pic>
        <p:nvPicPr>
          <p:cNvPr id="3" name="Grafik 2">
            <a:extLst>
              <a:ext uri="{FF2B5EF4-FFF2-40B4-BE49-F238E27FC236}">
                <a16:creationId xmlns:a16="http://schemas.microsoft.com/office/drawing/2014/main" id="{B602F4D3-0B1E-4BBD-BCE5-B2883233C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
            <a:ext cx="12192000" cy="1390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5/29/2023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320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5/29/2023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69628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18918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7003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type="obj">
  <p:cSld name="Titolo e contenuto">
    <p:spTree>
      <p:nvGrpSpPr>
        <p:cNvPr id="1" name="Shape 15"/>
        <p:cNvGrpSpPr/>
        <p:nvPr/>
      </p:nvGrpSpPr>
      <p:grpSpPr>
        <a:xfrm>
          <a:off x="0" y="0"/>
          <a:ext cx="0" cy="0"/>
          <a:chOff x="0" y="0"/>
          <a:chExt cx="0" cy="0"/>
        </a:xfrm>
      </p:grpSpPr>
      <p:sp>
        <p:nvSpPr>
          <p:cNvPr id="16" name="Google Shape;1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375098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uota" type="blank">
  <p:cSld name="Vuota">
    <p:spTree>
      <p:nvGrpSpPr>
        <p:cNvPr id="1" name="Shape 21"/>
        <p:cNvGrpSpPr/>
        <p:nvPr/>
      </p:nvGrpSpPr>
      <p:grpSpPr>
        <a:xfrm>
          <a:off x="0" y="0"/>
          <a:ext cx="0" cy="0"/>
          <a:chOff x="0" y="0"/>
          <a:chExt cx="0" cy="0"/>
        </a:xfrm>
      </p:grpSpPr>
      <p:sp>
        <p:nvSpPr>
          <p:cNvPr id="22" name="Google Shape;2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330737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25"/>
        <p:cNvGrpSpPr/>
        <p:nvPr/>
      </p:nvGrpSpPr>
      <p:grpSpPr>
        <a:xfrm>
          <a:off x="0" y="0"/>
          <a:ext cx="0" cy="0"/>
          <a:chOff x="0" y="0"/>
          <a:chExt cx="0" cy="0"/>
        </a:xfrm>
      </p:grpSpPr>
      <p:sp>
        <p:nvSpPr>
          <p:cNvPr id="26" name="Google Shape;26;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12024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stazione sezione" type="secHead">
  <p:cSld name="Intestazione sezione">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372004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ue contenuti" type="twoObj">
  <p:cSld name="Due contenuti">
    <p:spTree>
      <p:nvGrpSpPr>
        <p:cNvPr id="1" name="Shape 37"/>
        <p:cNvGrpSpPr/>
        <p:nvPr/>
      </p:nvGrpSpPr>
      <p:grpSpPr>
        <a:xfrm>
          <a:off x="0" y="0"/>
          <a:ext cx="0" cy="0"/>
          <a:chOff x="0" y="0"/>
          <a:chExt cx="0" cy="0"/>
        </a:xfrm>
      </p:grpSpPr>
      <p:sp>
        <p:nvSpPr>
          <p:cNvPr id="38" name="Google Shape;3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47595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fronto" type="twoTxTwoObj">
  <p:cSld name="Confronto">
    <p:spTree>
      <p:nvGrpSpPr>
        <p:cNvPr id="1" name="Shape 44"/>
        <p:cNvGrpSpPr/>
        <p:nvPr/>
      </p:nvGrpSpPr>
      <p:grpSpPr>
        <a:xfrm>
          <a:off x="0" y="0"/>
          <a:ext cx="0" cy="0"/>
          <a:chOff x="0" y="0"/>
          <a:chExt cx="0" cy="0"/>
        </a:xfrm>
      </p:grpSpPr>
      <p:sp>
        <p:nvSpPr>
          <p:cNvPr id="45" name="Google Shape;45;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69569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6" name="Titel 5"/>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it-IT"/>
          </a:p>
        </p:txBody>
      </p:sp>
      <p:pic>
        <p:nvPicPr>
          <p:cNvPr id="8" name="Grafik 7">
            <a:extLst>
              <a:ext uri="{FF2B5EF4-FFF2-40B4-BE49-F238E27FC236}">
                <a16:creationId xmlns:a16="http://schemas.microsoft.com/office/drawing/2014/main" id="{389620DD-BF3A-47F3-8178-A2F2E161B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1011"/>
            <a:ext cx="12220093" cy="504805"/>
          </a:xfrm>
          <a:prstGeom prst="rect">
            <a:avLst/>
          </a:prstGeom>
        </p:spPr>
      </p:pic>
      <p:sp>
        <p:nvSpPr>
          <p:cNvPr id="9" name="Textfeld 8"/>
          <p:cNvSpPr txBox="1"/>
          <p:nvPr userDrawn="1"/>
        </p:nvSpPr>
        <p:spPr>
          <a:xfrm>
            <a:off x="11078682" y="6464914"/>
            <a:ext cx="1007435" cy="276999"/>
          </a:xfrm>
          <a:prstGeom prst="rect">
            <a:avLst/>
          </a:prstGeom>
          <a:noFill/>
        </p:spPr>
        <p:txBody>
          <a:bodyPr wrap="square" rtlCol="0">
            <a:spAutoFit/>
          </a:bodyPr>
          <a:lstStyle/>
          <a:p>
            <a:pPr algn="ctr"/>
            <a:fld id="{57FEC399-5F96-45DB-8A12-C0032A233E27}" type="slidenum">
              <a:rPr lang="it-IT" sz="1200" smtClean="0">
                <a:solidFill>
                  <a:schemeClr val="tx1"/>
                </a:solidFill>
              </a:rPr>
              <a:pPr algn="ctr"/>
              <a:t>‹N›</a:t>
            </a:fld>
            <a:endParaRPr lang="it-IT" sz="12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titolo" type="titleOnly">
  <p:cSld name="Solo titolo">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40613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to con didascalia" type="objTx">
  <p:cSld name="Contenuto con didascalia">
    <p:spTree>
      <p:nvGrpSpPr>
        <p:cNvPr id="1" name="Shape 58"/>
        <p:cNvGrpSpPr/>
        <p:nvPr/>
      </p:nvGrpSpPr>
      <p:grpSpPr>
        <a:xfrm>
          <a:off x="0" y="0"/>
          <a:ext cx="0" cy="0"/>
          <a:chOff x="0" y="0"/>
          <a:chExt cx="0" cy="0"/>
        </a:xfrm>
      </p:grpSpPr>
      <p:sp>
        <p:nvSpPr>
          <p:cNvPr id="59" name="Google Shape;59;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96572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magine con didascalia" type="picTx">
  <p:cSld name="Immagine con didascalia">
    <p:spTree>
      <p:nvGrpSpPr>
        <p:cNvPr id="1" name="Shape 65"/>
        <p:cNvGrpSpPr/>
        <p:nvPr/>
      </p:nvGrpSpPr>
      <p:grpSpPr>
        <a:xfrm>
          <a:off x="0" y="0"/>
          <a:ext cx="0" cy="0"/>
          <a:chOff x="0" y="0"/>
          <a:chExt cx="0" cy="0"/>
        </a:xfrm>
      </p:grpSpPr>
      <p:sp>
        <p:nvSpPr>
          <p:cNvPr id="66" name="Google Shape;66;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1"/>
          <p:cNvSpPr>
            <a:spLocks noGrp="1"/>
          </p:cNvSpPr>
          <p:nvPr>
            <p:ph type="pic" idx="2"/>
          </p:nvPr>
        </p:nvSpPr>
        <p:spPr>
          <a:xfrm>
            <a:off x="5183188" y="987425"/>
            <a:ext cx="6172200" cy="4873625"/>
          </a:xfrm>
          <a:prstGeom prst="rect">
            <a:avLst/>
          </a:prstGeom>
          <a:noFill/>
          <a:ln>
            <a:noFill/>
          </a:ln>
        </p:spPr>
      </p:sp>
      <p:sp>
        <p:nvSpPr>
          <p:cNvPr id="68" name="Google Shape;68;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40799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olo e testo verticale" type="vertTx">
  <p:cSld name="Titolo e testo verticale">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426452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1_Titolo e testo verticale">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8201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5/29/2023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9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1665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55023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862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68611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6816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74559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2000"/>
            <a:lum/>
          </a:blip>
          <a:srcRect/>
          <a:stretch>
            <a:fillRect l="-4000" r="-4000"/>
          </a:stretch>
        </a:blipFill>
        <a:effectLst/>
      </p:bgPr>
    </p:bg>
    <p:spTree>
      <p:nvGrpSpPr>
        <p:cNvPr id="1" name=""/>
        <p:cNvGrpSpPr/>
        <p:nvPr/>
      </p:nvGrpSpPr>
      <p:grpSpPr>
        <a:xfrm>
          <a:off x="0" y="0"/>
          <a:ext cx="0" cy="0"/>
          <a:chOff x="0" y="0"/>
          <a:chExt cx="0" cy="0"/>
        </a:xfrm>
      </p:grpSpPr>
      <p:sp>
        <p:nvSpPr>
          <p:cNvPr id="1033" name="Text Box 9"/>
          <p:cNvSpPr txBox="1">
            <a:spLocks noChangeArrowheads="1"/>
          </p:cNvSpPr>
          <p:nvPr userDrawn="1"/>
        </p:nvSpPr>
        <p:spPr bwMode="auto">
          <a:xfrm>
            <a:off x="1295400" y="2781301"/>
            <a:ext cx="7586133" cy="701675"/>
          </a:xfrm>
          <a:prstGeom prst="rect">
            <a:avLst/>
          </a:prstGeom>
          <a:noFill/>
          <a:ln w="9525">
            <a:noFill/>
            <a:miter lim="800000"/>
            <a:headEnd/>
            <a:tailEnd/>
          </a:ln>
          <a:effectLst/>
        </p:spPr>
        <p:txBody>
          <a:bodyPr>
            <a:spAutoFit/>
          </a:bodyPr>
          <a:lstStyle/>
          <a:p>
            <a:pPr>
              <a:spcBef>
                <a:spcPct val="50000"/>
              </a:spcBef>
              <a:defRPr/>
            </a:pPr>
            <a:endParaRPr lang="de-DE" sz="4000" b="1">
              <a:solidFill>
                <a:srgbClr val="D71C09"/>
              </a:solidFill>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195241476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234108495"/>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wmf"/><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7" name="Picture 3">
            <a:extLst>
              <a:ext uri="{FF2B5EF4-FFF2-40B4-BE49-F238E27FC236}">
                <a16:creationId xmlns:a16="http://schemas.microsoft.com/office/drawing/2014/main" id="{25DF669E-225C-43AB-BD13-6DD080169B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4943" y="0"/>
            <a:ext cx="10297057" cy="6858000"/>
          </a:xfrm>
          <a:prstGeom prst="rect">
            <a:avLst/>
          </a:prstGeom>
        </p:spPr>
      </p:pic>
      <p:sp>
        <p:nvSpPr>
          <p:cNvPr id="31" name="Rectangle 2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F63E990F-4141-48CD-80DE-A21D09622467}"/>
              </a:ext>
            </a:extLst>
          </p:cNvPr>
          <p:cNvSpPr>
            <a:spLocks noGrp="1"/>
          </p:cNvSpPr>
          <p:nvPr>
            <p:ph type="ctrTitle"/>
          </p:nvPr>
        </p:nvSpPr>
        <p:spPr>
          <a:xfrm>
            <a:off x="481029" y="-57339"/>
            <a:ext cx="4894891" cy="3204134"/>
          </a:xfrm>
        </p:spPr>
        <p:txBody>
          <a:bodyPr anchor="b">
            <a:normAutofit/>
          </a:bodyPr>
          <a:lstStyle/>
          <a:p>
            <a:r>
              <a:rPr lang="it-IT" sz="4000" b="1" cap="small" dirty="0"/>
              <a:t>Conferenza stampa </a:t>
            </a:r>
            <a:r>
              <a:rPr lang="it-IT" sz="4000" b="1" cap="small" dirty="0" err="1"/>
              <a:t>Pressekonferenz</a:t>
            </a:r>
            <a:br>
              <a:rPr lang="it-IT" sz="3600" b="1" cap="small" dirty="0"/>
            </a:br>
            <a:br>
              <a:rPr lang="it-IT" sz="3600" b="1" cap="small" dirty="0"/>
            </a:br>
            <a:endParaRPr lang="it-IT" sz="3600" dirty="0"/>
          </a:p>
        </p:txBody>
      </p:sp>
      <p:sp>
        <p:nvSpPr>
          <p:cNvPr id="3" name="Sottotitolo 2">
            <a:extLst>
              <a:ext uri="{FF2B5EF4-FFF2-40B4-BE49-F238E27FC236}">
                <a16:creationId xmlns:a16="http://schemas.microsoft.com/office/drawing/2014/main" id="{5AA5CAC6-8478-49D5-90D6-2B1EFE014234}"/>
              </a:ext>
            </a:extLst>
          </p:cNvPr>
          <p:cNvSpPr>
            <a:spLocks noGrp="1"/>
          </p:cNvSpPr>
          <p:nvPr>
            <p:ph type="subTitle" idx="1"/>
          </p:nvPr>
        </p:nvSpPr>
        <p:spPr>
          <a:xfrm>
            <a:off x="481029" y="2468438"/>
            <a:ext cx="6141888" cy="2007821"/>
          </a:xfrm>
        </p:spPr>
        <p:txBody>
          <a:bodyPr>
            <a:normAutofit fontScale="92500"/>
          </a:bodyPr>
          <a:lstStyle/>
          <a:p>
            <a:r>
              <a:rPr lang="it-IT" sz="2400" b="1" dirty="0"/>
              <a:t>Le ripercussioni dei divieti di transito del Tirolo sull’economia italiana</a:t>
            </a:r>
          </a:p>
          <a:p>
            <a:r>
              <a:rPr lang="de-DE" sz="2400" b="1" dirty="0"/>
              <a:t>Die Auswirkungen der Tiroler Fahrverbote auf die italienische Wirtschaft</a:t>
            </a:r>
            <a:endParaRPr lang="it-IT" sz="2400" b="1" dirty="0"/>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Immagine 19">
            <a:extLst>
              <a:ext uri="{FF2B5EF4-FFF2-40B4-BE49-F238E27FC236}">
                <a16:creationId xmlns:a16="http://schemas.microsoft.com/office/drawing/2014/main" id="{91FF163D-8D4D-4BEA-BDBC-179159B20E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5453" y="4908260"/>
            <a:ext cx="3538979" cy="628566"/>
          </a:xfrm>
          <a:prstGeom prst="rect">
            <a:avLst/>
          </a:prstGeom>
        </p:spPr>
      </p:pic>
      <p:pic>
        <p:nvPicPr>
          <p:cNvPr id="4" name="Immagine 3">
            <a:extLst>
              <a:ext uri="{FF2B5EF4-FFF2-40B4-BE49-F238E27FC236}">
                <a16:creationId xmlns:a16="http://schemas.microsoft.com/office/drawing/2014/main" id="{E4F617C0-B478-E72E-BC37-03271F77E876}"/>
              </a:ext>
            </a:extLst>
          </p:cNvPr>
          <p:cNvPicPr>
            <a:picLocks noChangeAspect="1"/>
          </p:cNvPicPr>
          <p:nvPr/>
        </p:nvPicPr>
        <p:blipFill>
          <a:blip r:embed="rId5"/>
          <a:stretch>
            <a:fillRect/>
          </a:stretch>
        </p:blipFill>
        <p:spPr>
          <a:xfrm>
            <a:off x="1804815" y="5657849"/>
            <a:ext cx="2286738" cy="926563"/>
          </a:xfrm>
          <a:prstGeom prst="rect">
            <a:avLst/>
          </a:prstGeom>
        </p:spPr>
      </p:pic>
      <p:pic>
        <p:nvPicPr>
          <p:cNvPr id="5" name="image2.jpeg">
            <a:extLst>
              <a:ext uri="{FF2B5EF4-FFF2-40B4-BE49-F238E27FC236}">
                <a16:creationId xmlns:a16="http://schemas.microsoft.com/office/drawing/2014/main" id="{074B422F-DD3E-059D-5366-FC317E40F4C3}"/>
              </a:ext>
            </a:extLst>
          </p:cNvPr>
          <p:cNvPicPr>
            <a:picLocks noChangeAspect="1"/>
          </p:cNvPicPr>
          <p:nvPr/>
        </p:nvPicPr>
        <p:blipFill>
          <a:blip r:embed="rId6" cstate="print"/>
          <a:stretch>
            <a:fillRect/>
          </a:stretch>
        </p:blipFill>
        <p:spPr>
          <a:xfrm>
            <a:off x="192992" y="5892186"/>
            <a:ext cx="1418831" cy="784721"/>
          </a:xfrm>
          <a:prstGeom prst="rect">
            <a:avLst/>
          </a:prstGeom>
        </p:spPr>
      </p:pic>
    </p:spTree>
    <p:extLst>
      <p:ext uri="{BB962C8B-B14F-4D97-AF65-F5344CB8AC3E}">
        <p14:creationId xmlns:p14="http://schemas.microsoft.com/office/powerpoint/2010/main" val="209210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QUADRO METODOLOGICO DI RIFERIMENTO</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valutazione ha tenuto conto dei seguenti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quadri metodologici esistenti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Analisi di impatto della regolazione (AIR/RIA);</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Analisi costi-benefici (ACB);</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Analisi controfattuale degli impatti (</a:t>
            </a:r>
            <a:r>
              <a:rPr kumimoji="0" lang="it-IT" sz="2400" b="0" i="1"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deadweight</a:t>
            </a:r>
            <a:r>
              <a:rPr kumimoji="0" lang="it-IT" sz="2400" b="0" i="1"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400" b="0" i="1"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displacement</a:t>
            </a:r>
            <a:r>
              <a:rPr kumimoji="0" lang="it-IT" sz="2400" b="0" i="1"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400" b="0" i="1"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attribution</a:t>
            </a:r>
            <a:r>
              <a:rPr kumimoji="0" lang="it-IT" sz="2400" b="0" i="1"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drop-off</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in linea con la metodologia del Social Return of Investment (S-ROI) e analisi di proxy finanziarie idonee ad assegnare un valore monetario a valori sociali (ad es., inquinamento acustico).</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Metodologia</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99565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SISTEMA DI VALUTAZIONE (1/2)</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5242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È stato poi creato un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sistema di valutazione ad hoc</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seguendo i seguenti passi principali: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Elenco di tutti gli impatti dei divieti di circolazione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Raggruppamento degli impatti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Creazione di un modello di valutazione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che include tutti gli </a:t>
            </a: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negativi diretti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(es. perdita di volume di affari e costi aggiuntivi) </a:t>
            </a: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 indiretti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(es. perdita di competitività delle imprese colpite) e tutti gli </a:t>
            </a: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positivi/benefici diretti e indiretti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dovuti ai divieti (es. risparmi di carburante post rinnovo del parco veicolare);</a:t>
            </a:r>
          </a:p>
          <a:p>
            <a:pPr marL="457200" marR="0" lvl="3"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Calibrazione degli impatti e applicazione di un approccio controfattuale.</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Metodologia</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52194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SISTEMA DI VALUTAZIONE (2/2)</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893607"/>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Definizione del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perimetro di analisi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Differenziazione tra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negativi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(costi aggiuntivi, danni emergenti, lucri cessanti) ed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positivi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(es. risparmi di carburante post-cambio veicoli pesanti a Euro VI);</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Differenziazione tra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diretti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(“effetti delle restrizioni”) ed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indiretti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(“impatti”);</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Scelta di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periodo e anni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 riferimento;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Quantificazione basata sull’</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medio annuale per impresa, in base alla dimensione dell’impresa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(micro, piccole, medie e grandi);</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Verifica, caso per caso, della sussistenza del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nesso di causalità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tra legislazione del Tirolo ed impatto per l’impresa;</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Stima della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portata dell’impatto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Arial"/>
              <a:buAutoNum type="alphaLcParen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Verifica dei risultati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rispetto agli obiettivi ipotizzati.</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Metodologia</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69572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RACCOLTA DEI DATI</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524275"/>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Dati numerici pubblici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costi certi in un determinato arco temporale (es. pedaggi, costo medio della benzina, consumo medio di determinate categorie e marche di veicoli pesanti); dati di fatturato delle imprese colpite.</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Dati dipendenti dalla esperienza soggettiva di un gruppo di portatori di interessi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mediante interviste a stakeholder privilegiati: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900000" marR="0" lvl="1"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Videochiamate: interviste qualitative individuali;</a:t>
            </a:r>
          </a:p>
          <a:p>
            <a:pPr marL="900000" marR="0" lvl="1"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Videochiamate: interviste qualitative in focus group;</a:t>
            </a:r>
          </a:p>
          <a:p>
            <a:pPr marL="900000" marR="0" lvl="1"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Questionari online: basati su oltre 280 risposte di imprese e stakeholders interessati.</a:t>
            </a: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Metodologia</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14560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COSTI E DANNI ECONOMICI 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Pedaggio autostradale notturno</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 veicoli pesanti colpiti: : circa </a:t>
            </a:r>
            <a:r>
              <a:rPr kumimoji="0" lang="it-IT" sz="24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200.000/anno (tra il 10 e l’11% dei </a:t>
            </a:r>
            <a:r>
              <a:rPr kumimoji="0" lang="it-IT" sz="24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Durata: dal 2001</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Stima impatto: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Costo medio aggiuntivo: 46 €/veicolo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C</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osto aggiuntivo annuo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su tutti i veicoli: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&gt; 11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Costo da entrata in vigore:  150/200 milioni € </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08193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COSTI E DANNI ECONOMICI 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78588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Pedaggio autostradale A12 </a:t>
            </a:r>
            <a:r>
              <a:rPr kumimoji="0" lang="it-IT" sz="2400" b="0" i="0" u="sng"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Inntal</a:t>
            </a: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 veicoli pesanti colpiti: 2,5 milioni </a:t>
            </a:r>
            <a:r>
              <a:rPr kumimoji="0" lang="it-IT" sz="24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/anno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Durata: dal 2002</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Stima impatto:</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Costo aggiuntivo di 13,86 €/veicolo (2018)*</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annuo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su tutti i veicoli: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34,6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Costo da inizio vigenza: maggiore di 600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17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Differenza di costo tra tariffa €/km </a:t>
            </a:r>
            <a:r>
              <a:rPr kumimoji="0" lang="it-IT" sz="17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Asfinag</a:t>
            </a:r>
            <a:r>
              <a:rPr kumimoji="0" lang="it-IT" sz="17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(0,38) e tariffa media delle autostrade transalpine/di frontiera di Italia, Francia e Germania (0,20) moltiplicato per i 77 km della tratta A12 tra Innsbruck e Kufstein</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82269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COSTI E DANNI ECONOMICI 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55091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RoLa</a:t>
            </a: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 veicoli pesanti colpiti: 1.164 </a:t>
            </a:r>
            <a:r>
              <a:rPr kumimoji="0" lang="it-IT" sz="24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/giorno, per circa 288 giorni/anno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Durata: dal 2017</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Stima impatto: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Costo medio aggiuntivo di 250 €/veicolo (2019), dato dalla somma del maggior costo dell’autista (5 ore aggiuntive di percorrenza = 30€/h autista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Wingdings" panose="05000000000000000000" pitchFamily="2" charset="2"/>
              </a:rPr>
              <a:t></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150€) +100€ differenza tra prezzo </a:t>
            </a:r>
            <a:r>
              <a:rPr kumimoji="0" lang="it-IT" sz="22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RoLa</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vs. costo stradale (carburante+ pedaggio)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Beneficio ambientale: risparmio CO</a:t>
            </a:r>
            <a:r>
              <a:rPr kumimoji="0" lang="it-IT" sz="2200" b="0" i="0" u="none" strike="noStrike" kern="0" cap="none" spc="0" normalizeH="0" baseline="-25000" noProof="0" dirty="0">
                <a:ln>
                  <a:noFill/>
                </a:ln>
                <a:solidFill>
                  <a:srgbClr val="202124"/>
                </a:solidFill>
                <a:effectLst/>
                <a:uLnTx/>
                <a:uFillTx/>
                <a:latin typeface="Avenir Next LT Pro" panose="020B0504020202020204" pitchFamily="34" charset="0"/>
                <a:ea typeface="Avenir"/>
                <a:cs typeface="Avenir"/>
                <a:sym typeface="Avenir"/>
              </a:rPr>
              <a:t>2</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2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eq</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valore di 75 € su 68 km di tratta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annuo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(costi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econ</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 benefici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amb</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calcolato su una media di 335mila veicoli/anno: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58,6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Costo dall’inizio vigenza: circa 350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49276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COSTI E DANNI ECONOMICI 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5242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Sistemi di dosaggio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 veicoli pesanti colpiti: 1.800/giorno per una media di 37 giorni/anno per complessivi 66.600 veicoli/anno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Durata: dal 2018</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Stima impatto: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mj-lt"/>
              <a:buAutoNum type="arabicPeriod"/>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Media ritardo = 3h = 90 € (30 €/h autista)</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Costo medio annuo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su tutti i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colpiti :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5.994.000 €/anno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Costo da inizio vigenza: circa 30 milioni €</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
        <p:nvSpPr>
          <p:cNvPr id="5" name="CasellaDiTesto 4">
            <a:extLst>
              <a:ext uri="{FF2B5EF4-FFF2-40B4-BE49-F238E27FC236}">
                <a16:creationId xmlns:a16="http://schemas.microsoft.com/office/drawing/2014/main" id="{EBF10A79-A1F3-0AF0-8EFF-7DE64708675B}"/>
              </a:ext>
            </a:extLst>
          </p:cNvPr>
          <p:cNvSpPr txBox="1"/>
          <p:nvPr/>
        </p:nvSpPr>
        <p:spPr>
          <a:xfrm>
            <a:off x="996175" y="5142376"/>
            <a:ext cx="1090872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Calibri" panose="020F0502020204030204" pitchFamily="34" charset="0"/>
                <a:sym typeface="Arial"/>
              </a:rPr>
              <a:t>Trattandosi di date programmate ed evitabili, si può ipotizzare che, in determinati casi, le imprese possano avere alternative di scelta non dettate dai termini di consegna. Pertanto, è stato applicato </a:t>
            </a:r>
            <a:r>
              <a:rPr kumimoji="0" lang="it-IT" sz="1400" b="1"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Calibri" panose="020F0502020204030204" pitchFamily="34" charset="0"/>
                <a:sym typeface="Arial"/>
              </a:rPr>
              <a:t>un criterio di quantificazione cautelativo che, in questo caso, include solo il danno emergente (il costo medio dell’autista) e non il lucro cessante (il mancato guadagno) nel medio e lungo termine, inclusa la graduale perdita di volume di affari e di competitività</a:t>
            </a:r>
            <a:r>
              <a:rPr kumimoji="0" lang="it-IT" sz="14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Calibri" panose="020F0502020204030204" pitchFamily="34" charset="0"/>
                <a:sym typeface="Arial"/>
              </a:rPr>
              <a:t>,</a:t>
            </a: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487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COSTI E DANNI ECONOMICI 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864625"/>
            <a:ext cx="11190722" cy="52629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Cambio obbligato parco veicolare </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Stima impatto: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Costo medio nuovo Euro VI = 115.000 €, Valutazione vecchio Euro V = 20.000 €, Media incentivi = 10%</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Ø"/>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Costo medio aggiuntivo = tra 80.000 € e 85.000 €  a veicolo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Benefici: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Risparmio benzina medio 7.200€/anno carburante risparmiato per veicolo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Media flotta veicoli impresa italiana = 9 veicoli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Benefici impresa media con 9 veicoli Euro VI: circa 60.000€/anno risparmiati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highlight>
                <a:srgbClr val="FFFF00"/>
              </a:highligh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Nesso di causalità impatto/divieti evidente (standard emissioni Ue previsti tra 2025 e 2030)</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03609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 DANNI ECONOMICI INDIRETTI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856397"/>
            <a:ext cx="11013687" cy="517060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0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sul volume di affari e competitività</a:t>
            </a:r>
          </a:p>
          <a:p>
            <a:pPr marL="342900" marR="0" lvl="0" indent="-342900" algn="l" defTabSz="914400" rtl="0" eaLnBrk="1" fontAlgn="auto" latinLnBrk="0" hangingPunct="1">
              <a:lnSpc>
                <a:spcPct val="100000"/>
              </a:lnSpc>
              <a:spcBef>
                <a:spcPts val="12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Tre tipologie di effetti e impatti –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costo degli autisti, l’aumento dei tempi di trasporto ed i viaggi a vuoto </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rappresentano i principali impatti causati dai divieti di circolazione sul Brennero.</a:t>
            </a:r>
          </a:p>
          <a:p>
            <a:pPr marL="342900" marR="0" lvl="0" indent="-342900" algn="l" defTabSz="914400" rtl="0" eaLnBrk="1" fontAlgn="auto" latinLnBrk="0" hangingPunct="1">
              <a:lnSpc>
                <a:spcPct val="100000"/>
              </a:lnSpc>
              <a:spcBef>
                <a:spcPts val="12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Calcolando una media – approssimata per difetto per ragioni cautelative - dei dati inerenti alla variazione post-divieti dei tempi di trasporto, è risultato che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somma dei ritardi corrisponde a circa 1 giorno perso alla settimana, per attese e code aggiuntive (48 giorni/anno).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Tale cifra va ridotta e divisa per il numero di settimane in cui possa stimarsi che una impresa media usi il tragitto autostradale del Brennero. Per ragioni cautelative tale cifra è stata stimata in </a:t>
            </a:r>
            <a:r>
              <a:rPr kumimoji="0" lang="it-IT" sz="20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un quinto (20%) delle settimane</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tale stima porta ad un totale annuale di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10 giorni persi in media annualmente che significano:</a:t>
            </a:r>
          </a:p>
          <a:p>
            <a:pPr marL="9000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ü"/>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minori consegne equivalenti ad un valore diverso per ogni impresa, proporzionale al valore medio giornaliero del trasporto moltiplicato per dieci.</a:t>
            </a:r>
          </a:p>
          <a:p>
            <a:pPr marL="9000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ü"/>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autista «bloccato» e quindi inutilizzato per 10 giorni all’anno</a:t>
            </a:r>
            <a:endPar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43544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4388350" y="3071023"/>
            <a:ext cx="7546557" cy="138598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62540"/>
              </a:buClr>
              <a:buSzPts val="3600"/>
              <a:buFont typeface="Avenir"/>
              <a:buNone/>
              <a:tabLst/>
              <a:defRPr/>
            </a:pPr>
            <a:r>
              <a:rPr kumimoji="0" lang="it-IT" sz="3600" b="1" i="0" u="none" strike="noStrike" kern="0" cap="none" spc="0" normalizeH="0" baseline="0" noProof="0" dirty="0">
                <a:ln>
                  <a:noFill/>
                </a:ln>
                <a:solidFill>
                  <a:srgbClr val="062540"/>
                </a:solidFill>
                <a:effectLst/>
                <a:uLnTx/>
                <a:uFillTx/>
                <a:latin typeface="Avenir Next LT Pro Demi" panose="020B0704020202020204" pitchFamily="34" charset="0"/>
                <a:ea typeface="Avenir"/>
                <a:cs typeface="Avenir"/>
                <a:sym typeface="Avenir"/>
              </a:rPr>
              <a:t>Valutazione di effetti, esternalità e impatti dei divieti di circolazione dei veicoli pesanti lungo l’asse del Brennero</a:t>
            </a:r>
            <a:endParaRPr kumimoji="0" sz="1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
        <p:nvSpPr>
          <p:cNvPr id="89" name="Google Shape;89;p1"/>
          <p:cNvSpPr txBox="1"/>
          <p:nvPr/>
        </p:nvSpPr>
        <p:spPr>
          <a:xfrm>
            <a:off x="4694437" y="4965740"/>
            <a:ext cx="6931505" cy="113926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114B81"/>
              </a:buClr>
              <a:buSzPts val="2200"/>
              <a:buFont typeface="Arial"/>
              <a:buNone/>
              <a:tabLst/>
              <a:defRPr/>
            </a:pPr>
            <a:r>
              <a:rPr kumimoji="0" lang="it-IT" sz="2600" b="0" i="0" u="none" strike="noStrike" kern="0" cap="none" spc="0" normalizeH="0" baseline="0" noProof="0" dirty="0">
                <a:ln>
                  <a:noFill/>
                </a:ln>
                <a:solidFill>
                  <a:srgbClr val="114B81"/>
                </a:solidFill>
                <a:effectLst/>
                <a:uLnTx/>
                <a:uFillTx/>
                <a:latin typeface="Avenir Next LT Pro Demi" panose="020B0704020202020204" pitchFamily="34" charset="0"/>
                <a:ea typeface="Avenir"/>
                <a:cs typeface="Avenir"/>
                <a:sym typeface="Avenir"/>
              </a:rPr>
              <a:t>Impatto economico, sociale e ambientale delle limitazioni tirolesi sulle nostre imprese</a:t>
            </a:r>
            <a:endParaRPr kumimoji="0" sz="26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a:p>
            <a:pPr marL="0" marR="0" lvl="0" indent="0" algn="r" defTabSz="914400" rtl="0" eaLnBrk="1" fontAlgn="auto" latinLnBrk="0" hangingPunct="1">
              <a:lnSpc>
                <a:spcPct val="90000"/>
              </a:lnSpc>
              <a:spcBef>
                <a:spcPts val="1000"/>
              </a:spcBef>
              <a:spcAft>
                <a:spcPts val="0"/>
              </a:spcAft>
              <a:buClr>
                <a:srgbClr val="860604"/>
              </a:buClr>
              <a:buSzPts val="1600"/>
              <a:buFont typeface="Arial"/>
              <a:buNone/>
              <a:tabLst/>
              <a:defRPr/>
            </a:pPr>
            <a:endParaRPr kumimoji="0" sz="2600" b="0" i="0" u="none" strike="noStrike" kern="0" cap="none" spc="0" normalizeH="0" baseline="0" noProof="0" dirty="0">
              <a:ln>
                <a:noFill/>
              </a:ln>
              <a:solidFill>
                <a:srgbClr val="860604"/>
              </a:solidFill>
              <a:effectLst/>
              <a:uLnTx/>
              <a:uFillTx/>
              <a:latin typeface="Avenir Next LT Pro Demi" panose="020B0704020202020204" pitchFamily="34" charset="0"/>
              <a:ea typeface="Avenir"/>
              <a:cs typeface="Avenir"/>
              <a:sym typeface="Avenir"/>
            </a:endParaRPr>
          </a:p>
        </p:txBody>
      </p:sp>
      <p:sp>
        <p:nvSpPr>
          <p:cNvPr id="90" name="Google Shape;90;p1"/>
          <p:cNvSpPr/>
          <p:nvPr/>
        </p:nvSpPr>
        <p:spPr>
          <a:xfrm flipH="1">
            <a:off x="4519462" y="4922356"/>
            <a:ext cx="115793" cy="864000"/>
          </a:xfrm>
          <a:prstGeom prst="rect">
            <a:avLst/>
          </a:prstGeom>
          <a:solidFill>
            <a:srgbClr val="114B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8444393" y="6039000"/>
            <a:ext cx="2131949" cy="425400"/>
          </a:xfrm>
          <a:prstGeom prst="rect">
            <a:avLst/>
          </a:prstGeom>
          <a:noFill/>
          <a:ln>
            <a:noFill/>
          </a:ln>
        </p:spPr>
      </p:pic>
      <p:pic>
        <p:nvPicPr>
          <p:cNvPr id="2" name="Immagine 1" descr="Trento in due anni rilancerà la RoLa. - UIR Unione Interporti Riuniti">
            <a:extLst>
              <a:ext uri="{FF2B5EF4-FFF2-40B4-BE49-F238E27FC236}">
                <a16:creationId xmlns:a16="http://schemas.microsoft.com/office/drawing/2014/main" id="{AB83A3B3-7855-C012-BEE5-C2605F0BC1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41" b="13435"/>
          <a:stretch/>
        </p:blipFill>
        <p:spPr bwMode="auto">
          <a:xfrm>
            <a:off x="208752" y="188120"/>
            <a:ext cx="3780000" cy="223155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Immagine 2" descr="Traffico A22 in tempo reale: siti e app">
            <a:extLst>
              <a:ext uri="{FF2B5EF4-FFF2-40B4-BE49-F238E27FC236}">
                <a16:creationId xmlns:a16="http://schemas.microsoft.com/office/drawing/2014/main" id="{30E621CD-E0EA-7165-59E7-FEB24D309F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517"/>
          <a:stretch/>
        </p:blipFill>
        <p:spPr bwMode="auto">
          <a:xfrm>
            <a:off x="4181830" y="186647"/>
            <a:ext cx="3780000" cy="223969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Immagine 3" descr="Giornata nera per chi guida, traffico paralizzato lungo l'A22: in colonna  da Verona al Brennero - Cronaca - Alto Adige">
            <a:extLst>
              <a:ext uri="{FF2B5EF4-FFF2-40B4-BE49-F238E27FC236}">
                <a16:creationId xmlns:a16="http://schemas.microsoft.com/office/drawing/2014/main" id="{EA87E8BE-ED0C-4CFB-FB10-ED5E5BAFBF04}"/>
              </a:ext>
            </a:extLst>
          </p:cNvPr>
          <p:cNvPicPr>
            <a:picLocks noChangeAspect="1"/>
          </p:cNvPicPr>
          <p:nvPr/>
        </p:nvPicPr>
        <p:blipFill rotWithShape="1">
          <a:blip r:embed="rId6">
            <a:extLst>
              <a:ext uri="{28A0092B-C50C-407E-A947-70E740481C1C}">
                <a14:useLocalDpi xmlns:a14="http://schemas.microsoft.com/office/drawing/2010/main" val="0"/>
              </a:ext>
            </a:extLst>
          </a:blip>
          <a:srcRect t="28994"/>
          <a:stretch/>
        </p:blipFill>
        <p:spPr bwMode="auto">
          <a:xfrm>
            <a:off x="208752" y="4824466"/>
            <a:ext cx="3780000" cy="17870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Immagine 5" descr="Traffico difficile per i camion al Brennero a maggio e giugno -  TrasportoEuropa">
            <a:extLst>
              <a:ext uri="{FF2B5EF4-FFF2-40B4-BE49-F238E27FC236}">
                <a16:creationId xmlns:a16="http://schemas.microsoft.com/office/drawing/2014/main" id="{E6807619-FF86-C872-F51D-97A2AD4E9125}"/>
              </a:ext>
            </a:extLst>
          </p:cNvPr>
          <p:cNvPicPr>
            <a:picLocks noChangeAspect="1"/>
          </p:cNvPicPr>
          <p:nvPr/>
        </p:nvPicPr>
        <p:blipFill rotWithShape="1">
          <a:blip r:embed="rId7">
            <a:extLst>
              <a:ext uri="{28A0092B-C50C-407E-A947-70E740481C1C}">
                <a14:useLocalDpi xmlns:a14="http://schemas.microsoft.com/office/drawing/2010/main" val="0"/>
              </a:ext>
            </a:extLst>
          </a:blip>
          <a:srcRect t="11644"/>
          <a:stretch/>
        </p:blipFill>
        <p:spPr bwMode="auto">
          <a:xfrm>
            <a:off x="8154908" y="186647"/>
            <a:ext cx="3780000" cy="22263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2" descr="I camion tirolesi si fanno strada sul Brennero al posto di quelli italiani  e tedeschi - Supply Chain Italy">
            <a:extLst>
              <a:ext uri="{FF2B5EF4-FFF2-40B4-BE49-F238E27FC236}">
                <a16:creationId xmlns:a16="http://schemas.microsoft.com/office/drawing/2014/main" id="{39376629-1C1B-5335-C97F-949B191E932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4898"/>
          <a:stretch/>
        </p:blipFill>
        <p:spPr bwMode="auto">
          <a:xfrm>
            <a:off x="208752" y="2550839"/>
            <a:ext cx="3780000" cy="214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Immagine 11" descr="Camera di commercio di Bolzano: Servizi">
            <a:extLst>
              <a:ext uri="{FF2B5EF4-FFF2-40B4-BE49-F238E27FC236}">
                <a16:creationId xmlns:a16="http://schemas.microsoft.com/office/drawing/2014/main" id="{C079A983-057F-5BD0-8E4A-D09F905573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4952" y="5857048"/>
            <a:ext cx="2407920" cy="789305"/>
          </a:xfrm>
          <a:prstGeom prst="rect">
            <a:avLst/>
          </a:prstGeom>
          <a:noFill/>
          <a:ln>
            <a:noFill/>
          </a:ln>
        </p:spPr>
      </p:pic>
      <p:pic>
        <p:nvPicPr>
          <p:cNvPr id="13" name="Immagine 12" descr="Camera di Commercio di Trento">
            <a:extLst>
              <a:ext uri="{FF2B5EF4-FFF2-40B4-BE49-F238E27FC236}">
                <a16:creationId xmlns:a16="http://schemas.microsoft.com/office/drawing/2014/main" id="{7C828489-1AF5-C5E0-AEE8-C8D6DD1B03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9508" y="5984920"/>
            <a:ext cx="1295400" cy="727075"/>
          </a:xfrm>
          <a:prstGeom prst="rect">
            <a:avLst/>
          </a:prstGeom>
          <a:noFill/>
          <a:ln>
            <a:noFill/>
          </a:ln>
        </p:spPr>
      </p:pic>
      <p:pic>
        <p:nvPicPr>
          <p:cNvPr id="14" name="Immagine 13">
            <a:extLst>
              <a:ext uri="{FF2B5EF4-FFF2-40B4-BE49-F238E27FC236}">
                <a16:creationId xmlns:a16="http://schemas.microsoft.com/office/drawing/2014/main" id="{F71D821D-2763-BC6D-89BE-EAB76DABA22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54047" y="6279958"/>
            <a:ext cx="1295400" cy="407643"/>
          </a:xfrm>
          <a:prstGeom prst="rect">
            <a:avLst/>
          </a:prstGeom>
          <a:noFill/>
          <a:ln>
            <a:noFill/>
          </a:ln>
        </p:spPr>
      </p:pic>
      <p:sp>
        <p:nvSpPr>
          <p:cNvPr id="16" name="CasellaDiTesto 15">
            <a:extLst>
              <a:ext uri="{FF2B5EF4-FFF2-40B4-BE49-F238E27FC236}">
                <a16:creationId xmlns:a16="http://schemas.microsoft.com/office/drawing/2014/main" id="{F294FC09-FB0D-A2ED-1817-041E0CB278C1}"/>
              </a:ext>
            </a:extLst>
          </p:cNvPr>
          <p:cNvSpPr txBox="1"/>
          <p:nvPr/>
        </p:nvSpPr>
        <p:spPr>
          <a:xfrm>
            <a:off x="10632186" y="6038482"/>
            <a:ext cx="151855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Arial"/>
                <a:sym typeface="Arial"/>
              </a:rPr>
              <a:t>con il supporto di:</a:t>
            </a:r>
            <a:endParaRPr kumimoji="0" lang="it-IT" sz="10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422076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AMBIENTALI</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Variazione delle emissioni GHG post entrata in vigore dei divieti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Quantificabile mediante il seguente calcolo: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Data di entrata in vigore di ciascun divieto;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Variazione del numero di veicoli pesanti da Euro 0 a Euro V che attraversano il Brennero, basato sul numero di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v.p.</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sostituiti con veicoli Euro VI o con categorie di emissioni più sostenibili in ragione dei divieti.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 partire dalla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variazione di emissioni nelle zone interessate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si può stimare il valore monetario equivalente.</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Nota: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non appare esistere alcuna proporzionalità tra i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divieti ed oneri nei confronti dei veicoli pesanti</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 la completa assenza di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misure nei confronti dei veicoli leggeri. </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21899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AMBIENTALI</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Delocalizzazione dell’impatto ambientale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L’imposizione dei divieti ha messo in moto l’applicazione del fenomeno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not</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in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my</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backyard</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(NIMBY): infatti la normativa del Tirolo, creata all’interno del mercato unico dell’UE fondato sul principio della libera circolazione delle merci, ha generato un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trasferimento degli effetti ambientali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risultato ottenuto non è quindi la riduzione delle emissioni ma – ad eccezione dell’incentivo indiretto al cambio del parco veicolare -  lo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spostamento degli effetti dovuto alla diversione del traffico che può comportare anche un aumento delle emissioni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laddove il tragitto alternativo presenti un tragitto più lungo o un maggior livello di congestione.</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Calcolo degli impatti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77498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DIRETTI DEI DIVIETI PER TIPOLOGIA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graphicFrame>
        <p:nvGraphicFramePr>
          <p:cNvPr id="4" name="Tabella 3">
            <a:extLst>
              <a:ext uri="{FF2B5EF4-FFF2-40B4-BE49-F238E27FC236}">
                <a16:creationId xmlns:a16="http://schemas.microsoft.com/office/drawing/2014/main" id="{CAB16E7B-9C9E-6146-F83D-EC10E24DE10D}"/>
              </a:ext>
            </a:extLst>
          </p:cNvPr>
          <p:cNvGraphicFramePr>
            <a:graphicFrameLocks noGrp="1"/>
          </p:cNvGraphicFramePr>
          <p:nvPr/>
        </p:nvGraphicFramePr>
        <p:xfrm>
          <a:off x="1463380" y="1552599"/>
          <a:ext cx="10184234" cy="2901880"/>
        </p:xfrm>
        <a:graphic>
          <a:graphicData uri="http://schemas.openxmlformats.org/drawingml/2006/table">
            <a:tbl>
              <a:tblPr firstRow="1" firstCol="1" bandRow="1">
                <a:tableStyleId>{5A111915-BE36-4E01-A7E5-04B1672EAD32}</a:tableStyleId>
              </a:tblPr>
              <a:tblGrid>
                <a:gridCol w="4078772">
                  <a:extLst>
                    <a:ext uri="{9D8B030D-6E8A-4147-A177-3AD203B41FA5}">
                      <a16:colId xmlns:a16="http://schemas.microsoft.com/office/drawing/2014/main" val="3519540732"/>
                    </a:ext>
                  </a:extLst>
                </a:gridCol>
                <a:gridCol w="2035154">
                  <a:extLst>
                    <a:ext uri="{9D8B030D-6E8A-4147-A177-3AD203B41FA5}">
                      <a16:colId xmlns:a16="http://schemas.microsoft.com/office/drawing/2014/main" val="1619607921"/>
                    </a:ext>
                  </a:extLst>
                </a:gridCol>
                <a:gridCol w="2035154">
                  <a:extLst>
                    <a:ext uri="{9D8B030D-6E8A-4147-A177-3AD203B41FA5}">
                      <a16:colId xmlns:a16="http://schemas.microsoft.com/office/drawing/2014/main" val="4004578078"/>
                    </a:ext>
                  </a:extLst>
                </a:gridCol>
                <a:gridCol w="2035154">
                  <a:extLst>
                    <a:ext uri="{9D8B030D-6E8A-4147-A177-3AD203B41FA5}">
                      <a16:colId xmlns:a16="http://schemas.microsoft.com/office/drawing/2014/main" val="684794310"/>
                    </a:ext>
                  </a:extLst>
                </a:gridCol>
              </a:tblGrid>
              <a:tr h="362735">
                <a:tc>
                  <a:txBody>
                    <a:bodyPr/>
                    <a:lstStyle/>
                    <a:p>
                      <a:pPr algn="ctr">
                        <a:lnSpc>
                          <a:spcPct val="107000"/>
                        </a:lnSpc>
                        <a:spcBef>
                          <a:spcPts val="600"/>
                        </a:spcBef>
                        <a:spcAft>
                          <a:spcPts val="600"/>
                        </a:spcAft>
                      </a:pPr>
                      <a:r>
                        <a:rPr lang="it-IT" sz="1600" dirty="0">
                          <a:effectLst/>
                          <a:latin typeface="Avenir Next LT Pro" panose="020B0504020202020204" pitchFamily="34" charset="0"/>
                        </a:rPr>
                        <a:t>IMPATTI ECONOMICI</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dirty="0">
                          <a:effectLst/>
                          <a:latin typeface="Avenir Next LT Pro" panose="020B0504020202020204" pitchFamily="34" charset="0"/>
                        </a:rPr>
                        <a:t>ANNUALE</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PERIODO</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dirty="0">
                          <a:effectLst/>
                          <a:latin typeface="Avenir Next LT Pro" panose="020B0504020202020204" pitchFamily="34" charset="0"/>
                        </a:rPr>
                        <a:t>TOTALE</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698577"/>
                  </a:ext>
                </a:extLst>
              </a:tr>
              <a:tr h="362735">
                <a:tc>
                  <a:txBody>
                    <a:bodyPr/>
                    <a:lstStyle/>
                    <a:p>
                      <a:pPr algn="ctr">
                        <a:lnSpc>
                          <a:spcPct val="107000"/>
                        </a:lnSpc>
                        <a:spcBef>
                          <a:spcPts val="600"/>
                        </a:spcBef>
                        <a:spcAft>
                          <a:spcPts val="600"/>
                        </a:spcAft>
                      </a:pPr>
                      <a:r>
                        <a:rPr lang="it-IT" sz="1600" dirty="0">
                          <a:effectLst/>
                          <a:latin typeface="Avenir Next LT Pro" panose="020B0504020202020204" pitchFamily="34" charset="0"/>
                        </a:rPr>
                        <a:t>Pedaggi notturni</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11.040.000€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2001-2022</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175.000.000€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9451985"/>
                  </a:ext>
                </a:extLst>
              </a:tr>
              <a:tr h="362735">
                <a:tc>
                  <a:txBody>
                    <a:bodyPr/>
                    <a:lstStyle/>
                    <a:p>
                      <a:pPr algn="ctr">
                        <a:lnSpc>
                          <a:spcPct val="107000"/>
                        </a:lnSpc>
                        <a:spcBef>
                          <a:spcPts val="600"/>
                        </a:spcBef>
                        <a:spcAft>
                          <a:spcPts val="600"/>
                        </a:spcAft>
                      </a:pPr>
                      <a:r>
                        <a:rPr lang="it-IT" sz="1600" dirty="0">
                          <a:effectLst/>
                          <a:latin typeface="Avenir Next LT Pro" panose="020B0504020202020204" pitchFamily="34" charset="0"/>
                        </a:rPr>
                        <a:t>Pedaggi A12 </a:t>
                      </a:r>
                      <a:r>
                        <a:rPr lang="it-IT" sz="1600" dirty="0" err="1">
                          <a:effectLst/>
                          <a:latin typeface="Avenir Next LT Pro" panose="020B0504020202020204" pitchFamily="34" charset="0"/>
                        </a:rPr>
                        <a:t>Inntal</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34.650.000€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2004-2022</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623.700.000€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3608970"/>
                  </a:ext>
                </a:extLst>
              </a:tr>
              <a:tr h="362735">
                <a:tc>
                  <a:txBody>
                    <a:bodyPr/>
                    <a:lstStyle/>
                    <a:p>
                      <a:pPr algn="ctr">
                        <a:lnSpc>
                          <a:spcPct val="107000"/>
                        </a:lnSpc>
                        <a:spcBef>
                          <a:spcPts val="600"/>
                        </a:spcBef>
                        <a:spcAft>
                          <a:spcPts val="600"/>
                        </a:spcAft>
                      </a:pPr>
                      <a:r>
                        <a:rPr lang="it-IT" sz="1600">
                          <a:effectLst/>
                          <a:latin typeface="Avenir Next LT Pro" panose="020B0504020202020204" pitchFamily="34" charset="0"/>
                        </a:rPr>
                        <a:t>RoLA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58.625.000€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2017-2022</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351.750.000€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0785754"/>
                  </a:ext>
                </a:extLst>
              </a:tr>
              <a:tr h="362735">
                <a:tc>
                  <a:txBody>
                    <a:bodyPr/>
                    <a:lstStyle/>
                    <a:p>
                      <a:pPr algn="ctr">
                        <a:lnSpc>
                          <a:spcPct val="107000"/>
                        </a:lnSpc>
                        <a:spcBef>
                          <a:spcPts val="600"/>
                        </a:spcBef>
                        <a:spcAft>
                          <a:spcPts val="600"/>
                        </a:spcAft>
                      </a:pPr>
                      <a:r>
                        <a:rPr lang="it-IT" sz="1600">
                          <a:effectLst/>
                          <a:latin typeface="Avenir Next LT Pro" panose="020B0504020202020204" pitchFamily="34" charset="0"/>
                        </a:rPr>
                        <a:t>Sistemi di dosaggio</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5.994.000€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2018-2022</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30.000.000€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8085918"/>
                  </a:ext>
                </a:extLst>
              </a:tr>
              <a:tr h="362735">
                <a:tc>
                  <a:txBody>
                    <a:bodyPr/>
                    <a:lstStyle/>
                    <a:p>
                      <a:pPr algn="ctr">
                        <a:lnSpc>
                          <a:spcPct val="107000"/>
                        </a:lnSpc>
                        <a:spcBef>
                          <a:spcPts val="600"/>
                        </a:spcBef>
                        <a:spcAft>
                          <a:spcPts val="600"/>
                        </a:spcAft>
                      </a:pPr>
                      <a:r>
                        <a:rPr lang="it-IT" sz="1600" dirty="0">
                          <a:effectLst/>
                          <a:latin typeface="Avenir Next LT Pro" panose="020B0504020202020204" pitchFamily="34" charset="0"/>
                        </a:rPr>
                        <a:t>Variazione inquinamento acustico (*)</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dirty="0">
                          <a:effectLst/>
                          <a:latin typeface="Avenir Next LT Pro" panose="020B0504020202020204" pitchFamily="34" charset="0"/>
                        </a:rPr>
                        <a:t>n/a</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2336840"/>
                  </a:ext>
                </a:extLst>
              </a:tr>
              <a:tr h="362735">
                <a:tc>
                  <a:txBody>
                    <a:bodyPr/>
                    <a:lstStyle/>
                    <a:p>
                      <a:pPr algn="ctr">
                        <a:lnSpc>
                          <a:spcPct val="107000"/>
                        </a:lnSpc>
                        <a:spcBef>
                          <a:spcPts val="600"/>
                        </a:spcBef>
                        <a:spcAft>
                          <a:spcPts val="600"/>
                        </a:spcAft>
                      </a:pPr>
                      <a:r>
                        <a:rPr lang="it-IT" sz="1600" dirty="0">
                          <a:effectLst/>
                          <a:latin typeface="Avenir Next LT Pro" panose="020B0504020202020204" pitchFamily="34" charset="0"/>
                        </a:rPr>
                        <a:t>Variazione Nox, PM e CO2eq. (*)</a:t>
                      </a:r>
                      <a:endParaRPr lang="it-IT" sz="16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it-IT" sz="16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6581410"/>
                  </a:ext>
                </a:extLst>
              </a:tr>
              <a:tr h="362735">
                <a:tc>
                  <a:txBody>
                    <a:bodyPr/>
                    <a:lstStyle/>
                    <a:p>
                      <a:pPr algn="ctr">
                        <a:lnSpc>
                          <a:spcPct val="107000"/>
                        </a:lnSpc>
                        <a:spcBef>
                          <a:spcPts val="600"/>
                        </a:spcBef>
                        <a:spcAft>
                          <a:spcPts val="600"/>
                        </a:spcAft>
                      </a:pPr>
                      <a:r>
                        <a:rPr lang="it-IT" sz="1600" dirty="0">
                          <a:solidFill>
                            <a:schemeClr val="bg1"/>
                          </a:solidFill>
                          <a:effectLst/>
                          <a:latin typeface="Avenir Next LT Pro" panose="020B0504020202020204" pitchFamily="34" charset="0"/>
                        </a:rPr>
                        <a:t>Totale impatto economico</a:t>
                      </a:r>
                      <a:endParaRPr lang="it-IT" sz="1600"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Bef>
                          <a:spcPts val="600"/>
                        </a:spcBef>
                        <a:spcAft>
                          <a:spcPts val="600"/>
                        </a:spcAft>
                      </a:pPr>
                      <a:r>
                        <a:rPr lang="it-IT" sz="1600" b="1" dirty="0">
                          <a:solidFill>
                            <a:schemeClr val="bg1"/>
                          </a:solidFill>
                          <a:effectLst/>
                          <a:latin typeface="Avenir Next LT Pro" panose="020B0504020202020204" pitchFamily="34" charset="0"/>
                        </a:rPr>
                        <a:t>110.309.000 € </a:t>
                      </a:r>
                      <a:endParaRPr lang="it-IT" sz="1600" b="1"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Bef>
                          <a:spcPts val="600"/>
                        </a:spcBef>
                        <a:spcAft>
                          <a:spcPts val="600"/>
                        </a:spcAft>
                      </a:pPr>
                      <a:r>
                        <a:rPr lang="it-IT" sz="1600">
                          <a:solidFill>
                            <a:schemeClr val="bg1"/>
                          </a:solidFill>
                          <a:effectLst/>
                          <a:latin typeface="Avenir Next LT Pro" panose="020B0504020202020204" pitchFamily="34" charset="0"/>
                        </a:rPr>
                        <a:t> </a:t>
                      </a:r>
                      <a:endParaRPr lang="it-IT" sz="160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Bef>
                          <a:spcPts val="600"/>
                        </a:spcBef>
                        <a:spcAft>
                          <a:spcPts val="600"/>
                        </a:spcAft>
                      </a:pPr>
                      <a:r>
                        <a:rPr lang="it-IT" sz="1600" b="1" dirty="0">
                          <a:solidFill>
                            <a:schemeClr val="bg1"/>
                          </a:solidFill>
                          <a:effectLst/>
                          <a:latin typeface="Avenir Next LT Pro" panose="020B0504020202020204" pitchFamily="34" charset="0"/>
                        </a:rPr>
                        <a:t>1.226.250.000€</a:t>
                      </a:r>
                      <a:endParaRPr lang="it-IT" sz="1600" b="1"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425335621"/>
                  </a:ext>
                </a:extLst>
              </a:tr>
            </a:tbl>
          </a:graphicData>
        </a:graphic>
      </p:graphicFrame>
      <p:sp>
        <p:nvSpPr>
          <p:cNvPr id="5" name="Rectangle 1">
            <a:extLst>
              <a:ext uri="{FF2B5EF4-FFF2-40B4-BE49-F238E27FC236}">
                <a16:creationId xmlns:a16="http://schemas.microsoft.com/office/drawing/2014/main" id="{FA715CBD-4448-6821-F5E8-18C204D3916C}"/>
              </a:ext>
            </a:extLst>
          </p:cNvPr>
          <p:cNvSpPr>
            <a:spLocks noChangeArrowheads="1"/>
          </p:cNvSpPr>
          <p:nvPr/>
        </p:nvSpPr>
        <p:spPr bwMode="auto">
          <a:xfrm>
            <a:off x="3038475" y="3282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br>
            <a:endPar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 name="CasellaDiTesto 8">
            <a:extLst>
              <a:ext uri="{FF2B5EF4-FFF2-40B4-BE49-F238E27FC236}">
                <a16:creationId xmlns:a16="http://schemas.microsoft.com/office/drawing/2014/main" id="{2252EB54-E552-9EF4-4442-42A96CCA916C}"/>
              </a:ext>
            </a:extLst>
          </p:cNvPr>
          <p:cNvSpPr txBox="1"/>
          <p:nvPr/>
        </p:nvSpPr>
        <p:spPr>
          <a:xfrm>
            <a:off x="1101133" y="4921238"/>
            <a:ext cx="10908729" cy="1080489"/>
          </a:xfrm>
          <a:prstGeom prst="rect">
            <a:avLst/>
          </a:prstGeom>
          <a:noFill/>
        </p:spPr>
        <p:txBody>
          <a:bodyPr wrap="square">
            <a:spAutoFit/>
          </a:bodyPr>
          <a:lstStyle/>
          <a:p>
            <a:pPr marL="0" marR="0" lvl="0" indent="0" algn="just" defTabSz="914400" rtl="0" eaLnBrk="1" fontAlgn="auto" latinLnBrk="0" hangingPunct="1">
              <a:lnSpc>
                <a:spcPct val="107000"/>
              </a:lnSpc>
              <a:spcBef>
                <a:spcPts val="600"/>
              </a:spcBef>
              <a:spcAft>
                <a:spcPts val="60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Arial"/>
                <a:sym typeface="Arial"/>
              </a:rPr>
              <a:t>(*) Nota: andrebbero poi calcolate le variazioni dell’inquinamento acustico ed ambientale generate dai divieti di circolazione, seguendo un duplice metodo di calcolo:</a:t>
            </a:r>
            <a:endParaRPr kumimoji="0" lang="it-IT"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endParaRPr>
          </a:p>
          <a:p>
            <a:pPr marL="342900" marR="0" lvl="5" indent="-342900" algn="just" defTabSz="914400" rtl="0" eaLnBrk="1" fontAlgn="auto" latinLnBrk="0" hangingPunct="1">
              <a:lnSpc>
                <a:spcPct val="107000"/>
              </a:lnSpc>
              <a:spcBef>
                <a:spcPts val="0"/>
              </a:spcBef>
              <a:spcAft>
                <a:spcPts val="0"/>
              </a:spcAft>
              <a:buClr>
                <a:srgbClr val="000000"/>
              </a:buClr>
              <a:buSzTx/>
              <a:buFont typeface="+mj-lt"/>
              <a:buAutoNum type="arabicPeriod"/>
              <a:tabLst/>
              <a:defRPr/>
            </a:pPr>
            <a:r>
              <a:rPr kumimoji="0" lang="it-IT" sz="14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Arial"/>
                <a:sym typeface="Arial"/>
              </a:rPr>
              <a:t>variazione in decibel e in tonnellate di emissioni </a:t>
            </a:r>
            <a:endParaRPr kumimoji="0" lang="it-IT"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endParaRPr>
          </a:p>
          <a:p>
            <a:pPr marL="342900" marR="0" lvl="5" indent="-342900" algn="just" defTabSz="914400" rtl="0" eaLnBrk="1" fontAlgn="auto" latinLnBrk="0" hangingPunct="1">
              <a:lnSpc>
                <a:spcPct val="107000"/>
              </a:lnSpc>
              <a:spcBef>
                <a:spcPts val="0"/>
              </a:spcBef>
              <a:spcAft>
                <a:spcPts val="0"/>
              </a:spcAft>
              <a:buClr>
                <a:srgbClr val="000000"/>
              </a:buClr>
              <a:buSzTx/>
              <a:buFont typeface="+mj-lt"/>
              <a:buAutoNum type="arabicPeriod"/>
              <a:tabLst/>
              <a:defRPr/>
            </a:pPr>
            <a:r>
              <a:rPr kumimoji="0" lang="it-IT" sz="1400" b="0" i="0" u="none" strike="noStrike" kern="0" cap="none" spc="0" normalizeH="0" baseline="0" noProof="0" dirty="0">
                <a:ln>
                  <a:noFill/>
                </a:ln>
                <a:solidFill>
                  <a:srgbClr val="000000"/>
                </a:solidFill>
                <a:effectLst/>
                <a:uLnTx/>
                <a:uFillTx/>
                <a:latin typeface="Avenir Next LT Pro" panose="020B0504020202020204" pitchFamily="34" charset="0"/>
                <a:ea typeface="Times New Roman" panose="02020603050405020304" pitchFamily="18" charset="0"/>
                <a:cs typeface="Arial"/>
                <a:sym typeface="Arial"/>
              </a:rPr>
              <a:t>proxy economiche con il valore monetario equivalente all’aumento o diminuzione delle emissioni.  </a:t>
            </a:r>
            <a:endParaRPr kumimoji="0" lang="it-IT"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412204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INDIRETTI DEI DIVIETI PER IMPRESA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18773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Imprese soggette ai divieti di circolazione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ctr"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000" b="1" i="0" u="none" strike="noStrike" kern="0" cap="none" spc="0" normalizeH="0" baseline="0" noProof="0" dirty="0">
                <a:ln>
                  <a:noFill/>
                </a:ln>
                <a:solidFill>
                  <a:srgbClr val="00B0F0"/>
                </a:solidFill>
                <a:effectLst/>
                <a:uLnTx/>
                <a:uFillTx/>
                <a:latin typeface="Avenir Next LT Pro" panose="020B0504020202020204" pitchFamily="34" charset="0"/>
                <a:ea typeface="Avenir"/>
                <a:cs typeface="Avenir"/>
                <a:sym typeface="Avenir"/>
              </a:rPr>
              <a:t>Micro e piccole imprese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graphicFrame>
        <p:nvGraphicFramePr>
          <p:cNvPr id="8" name="Tabella 7">
            <a:extLst>
              <a:ext uri="{FF2B5EF4-FFF2-40B4-BE49-F238E27FC236}">
                <a16:creationId xmlns:a16="http://schemas.microsoft.com/office/drawing/2014/main" id="{4E226B7F-69D5-A311-0428-AA88665C41F0}"/>
              </a:ext>
            </a:extLst>
          </p:cNvPr>
          <p:cNvGraphicFramePr>
            <a:graphicFrameLocks noGrp="1"/>
          </p:cNvGraphicFramePr>
          <p:nvPr/>
        </p:nvGraphicFramePr>
        <p:xfrm>
          <a:off x="1474237" y="2225924"/>
          <a:ext cx="10173377" cy="2994245"/>
        </p:xfrm>
        <a:graphic>
          <a:graphicData uri="http://schemas.openxmlformats.org/drawingml/2006/table">
            <a:tbl>
              <a:tblPr firstRow="1" firstCol="1" bandRow="1">
                <a:tableStyleId>{5A111915-BE36-4E01-A7E5-04B1672EAD32}</a:tableStyleId>
              </a:tblPr>
              <a:tblGrid>
                <a:gridCol w="5381667">
                  <a:extLst>
                    <a:ext uri="{9D8B030D-6E8A-4147-A177-3AD203B41FA5}">
                      <a16:colId xmlns:a16="http://schemas.microsoft.com/office/drawing/2014/main" val="2375559856"/>
                    </a:ext>
                  </a:extLst>
                </a:gridCol>
                <a:gridCol w="2395855">
                  <a:extLst>
                    <a:ext uri="{9D8B030D-6E8A-4147-A177-3AD203B41FA5}">
                      <a16:colId xmlns:a16="http://schemas.microsoft.com/office/drawing/2014/main" val="3486783528"/>
                    </a:ext>
                  </a:extLst>
                </a:gridCol>
                <a:gridCol w="2395855">
                  <a:extLst>
                    <a:ext uri="{9D8B030D-6E8A-4147-A177-3AD203B41FA5}">
                      <a16:colId xmlns:a16="http://schemas.microsoft.com/office/drawing/2014/main" val="1365213734"/>
                    </a:ext>
                  </a:extLst>
                </a:gridCol>
              </a:tblGrid>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bg1"/>
                          </a:solidFill>
                          <a:effectLst/>
                          <a:latin typeface="Avenir Next LT Pro" panose="020B0504020202020204" pitchFamily="34" charset="0"/>
                          <a:ea typeface="+mn-ea"/>
                          <a:cs typeface="+mn-cs"/>
                          <a:sym typeface="Arial"/>
                        </a:rPr>
                        <a:t>IMPATTO</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bg1"/>
                          </a:solidFill>
                          <a:effectLst/>
                          <a:latin typeface="Avenir Next LT Pro" panose="020B0504020202020204" pitchFamily="34" charset="0"/>
                          <a:ea typeface="+mn-ea"/>
                          <a:cs typeface="+mn-cs"/>
                          <a:sym typeface="Arial"/>
                        </a:rPr>
                        <a:t>DANNI</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bg1"/>
                          </a:solidFill>
                          <a:effectLst/>
                          <a:latin typeface="Avenir Next LT Pro" panose="020B0504020202020204" pitchFamily="34" charset="0"/>
                          <a:ea typeface="+mn-ea"/>
                          <a:cs typeface="+mn-cs"/>
                          <a:sym typeface="Arial"/>
                        </a:rPr>
                        <a:t>BENEFICI</a:t>
                      </a:r>
                    </a:p>
                  </a:txBody>
                  <a:tcPr marL="68580" marR="68580" marT="0" marB="0" anchor="ctr"/>
                </a:tc>
                <a:extLst>
                  <a:ext uri="{0D108BD9-81ED-4DB2-BD59-A6C34878D82A}">
                    <a16:rowId xmlns:a16="http://schemas.microsoft.com/office/drawing/2014/main" val="4003580911"/>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tx1"/>
                          </a:solidFill>
                          <a:effectLst/>
                          <a:latin typeface="Avenir Next LT Pro" panose="020B0504020202020204" pitchFamily="34" charset="0"/>
                          <a:ea typeface="+mn-ea"/>
                          <a:cs typeface="+mn-cs"/>
                          <a:sym typeface="Arial"/>
                        </a:rPr>
                        <a:t>Riduzione consegne / Perdita di volume di affari</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17.352€</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 </a:t>
                      </a:r>
                    </a:p>
                  </a:txBody>
                  <a:tcPr marL="68580" marR="68580" marT="0" marB="0" anchor="ctr"/>
                </a:tc>
                <a:extLst>
                  <a:ext uri="{0D108BD9-81ED-4DB2-BD59-A6C34878D82A}">
                    <a16:rowId xmlns:a16="http://schemas.microsoft.com/office/drawing/2014/main" val="1738930825"/>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tx1"/>
                          </a:solidFill>
                          <a:effectLst/>
                          <a:latin typeface="Avenir Next LT Pro" panose="020B0504020202020204" pitchFamily="34" charset="0"/>
                          <a:ea typeface="+mn-ea"/>
                          <a:cs typeface="+mn-cs"/>
                          <a:sym typeface="Arial"/>
                        </a:rPr>
                        <a:t>Costo aggiuntivo trasporti (pedaggi/percorsi alternativi)</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24.113€</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a:solidFill>
                            <a:schemeClr val="tx1"/>
                          </a:solidFill>
                          <a:effectLst/>
                          <a:latin typeface="Avenir Next LT Pro" panose="020B0504020202020204" pitchFamily="34" charset="0"/>
                          <a:ea typeface="+mn-ea"/>
                          <a:cs typeface="+mn-cs"/>
                          <a:sym typeface="Arial"/>
                        </a:rPr>
                        <a:t> </a:t>
                      </a:r>
                    </a:p>
                  </a:txBody>
                  <a:tcPr marL="68580" marR="68580" marT="0" marB="0" anchor="ctr"/>
                </a:tc>
                <a:extLst>
                  <a:ext uri="{0D108BD9-81ED-4DB2-BD59-A6C34878D82A}">
                    <a16:rowId xmlns:a16="http://schemas.microsoft.com/office/drawing/2014/main" val="2200572171"/>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tx1"/>
                          </a:solidFill>
                          <a:effectLst/>
                          <a:latin typeface="Avenir Next LT Pro" panose="020B0504020202020204" pitchFamily="34" charset="0"/>
                          <a:ea typeface="+mn-ea"/>
                          <a:cs typeface="+mn-cs"/>
                          <a:sym typeface="Arial"/>
                        </a:rPr>
                        <a:t>Pagamento extra / minor rendimento autisti</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10.405€</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a:solidFill>
                            <a:schemeClr val="tx1"/>
                          </a:solidFill>
                          <a:effectLst/>
                          <a:latin typeface="Avenir Next LT Pro" panose="020B0504020202020204" pitchFamily="34" charset="0"/>
                          <a:ea typeface="+mn-ea"/>
                          <a:cs typeface="+mn-cs"/>
                          <a:sym typeface="Arial"/>
                        </a:rPr>
                        <a:t> </a:t>
                      </a:r>
                    </a:p>
                  </a:txBody>
                  <a:tcPr marL="68580" marR="68580" marT="0" marB="0" anchor="ctr"/>
                </a:tc>
                <a:extLst>
                  <a:ext uri="{0D108BD9-81ED-4DB2-BD59-A6C34878D82A}">
                    <a16:rowId xmlns:a16="http://schemas.microsoft.com/office/drawing/2014/main" val="2001679726"/>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a:solidFill>
                            <a:schemeClr val="tx1"/>
                          </a:solidFill>
                          <a:effectLst/>
                          <a:latin typeface="Avenir Next LT Pro" panose="020B0504020202020204" pitchFamily="34" charset="0"/>
                          <a:ea typeface="+mn-ea"/>
                          <a:cs typeface="+mn-cs"/>
                          <a:sym typeface="Arial"/>
                        </a:rPr>
                        <a:t>Cambio obbligato parco veicolare</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81.692€</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a:solidFill>
                            <a:schemeClr val="tx1"/>
                          </a:solidFill>
                          <a:effectLst/>
                          <a:latin typeface="Avenir Next LT Pro" panose="020B0504020202020204" pitchFamily="34" charset="0"/>
                          <a:ea typeface="+mn-ea"/>
                          <a:cs typeface="+mn-cs"/>
                          <a:sym typeface="Arial"/>
                        </a:rPr>
                        <a:t>7.200€</a:t>
                      </a:r>
                    </a:p>
                  </a:txBody>
                  <a:tcPr marL="68580" marR="68580" marT="0" marB="0" anchor="ctr"/>
                </a:tc>
                <a:extLst>
                  <a:ext uri="{0D108BD9-81ED-4DB2-BD59-A6C34878D82A}">
                    <a16:rowId xmlns:a16="http://schemas.microsoft.com/office/drawing/2014/main" val="3149964131"/>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tx1"/>
                          </a:solidFill>
                          <a:effectLst/>
                          <a:latin typeface="Avenir Next LT Pro" panose="020B0504020202020204" pitchFamily="34" charset="0"/>
                          <a:ea typeface="+mn-ea"/>
                          <a:cs typeface="+mn-cs"/>
                          <a:sym typeface="Arial"/>
                        </a:rPr>
                        <a:t>Altri danni stimati</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41.875€</a:t>
                      </a:r>
                    </a:p>
                  </a:txBody>
                  <a:tcPr marL="68580" marR="68580" marT="0" marB="0" anchor="ctr"/>
                </a:tc>
                <a:tc>
                  <a:txBody>
                    <a:bodyPr/>
                    <a:lstStyle/>
                    <a:p>
                      <a:pPr marR="0" algn="ctr" rtl="0">
                        <a:lnSpc>
                          <a:spcPct val="107000"/>
                        </a:lnSpc>
                        <a:spcBef>
                          <a:spcPts val="600"/>
                        </a:spcBef>
                        <a:spcAft>
                          <a:spcPts val="600"/>
                        </a:spcAft>
                        <a:buClr>
                          <a:srgbClr val="000000"/>
                        </a:buClr>
                        <a:buFont typeface="Arial"/>
                      </a:pPr>
                      <a:r>
                        <a:rPr lang="it-IT" sz="1600" b="0" i="0" u="none" strike="noStrike" cap="none" dirty="0">
                          <a:solidFill>
                            <a:schemeClr val="tx1"/>
                          </a:solidFill>
                          <a:effectLst/>
                          <a:latin typeface="Avenir Next LT Pro" panose="020B0504020202020204" pitchFamily="34" charset="0"/>
                          <a:ea typeface="+mn-ea"/>
                          <a:cs typeface="+mn-cs"/>
                          <a:sym typeface="Arial"/>
                        </a:rPr>
                        <a:t> </a:t>
                      </a:r>
                    </a:p>
                  </a:txBody>
                  <a:tcPr marL="68580" marR="68580" marT="0" marB="0" anchor="ctr"/>
                </a:tc>
                <a:extLst>
                  <a:ext uri="{0D108BD9-81ED-4DB2-BD59-A6C34878D82A}">
                    <a16:rowId xmlns:a16="http://schemas.microsoft.com/office/drawing/2014/main" val="3610073216"/>
                  </a:ext>
                </a:extLst>
              </a:tr>
              <a:tr h="414554">
                <a:tc>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bg1"/>
                          </a:solidFill>
                          <a:effectLst/>
                          <a:latin typeface="Avenir Next LT Pro" panose="020B0504020202020204" pitchFamily="34" charset="0"/>
                          <a:ea typeface="+mn-ea"/>
                          <a:cs typeface="+mn-cs"/>
                          <a:sym typeface="Arial"/>
                        </a:rPr>
                        <a:t>Impatto medio annuale per ciascuna piccola impresa</a:t>
                      </a:r>
                    </a:p>
                  </a:txBody>
                  <a:tcPr marL="68580" marR="68580" marT="0" marB="0" anchor="ctr">
                    <a:solidFill>
                      <a:srgbClr val="0070C0"/>
                    </a:solidFill>
                  </a:tcPr>
                </a:tc>
                <a:tc gridSpan="2">
                  <a:txBody>
                    <a:bodyPr/>
                    <a:lstStyle/>
                    <a:p>
                      <a:pPr marR="0" algn="ctr" rtl="0">
                        <a:lnSpc>
                          <a:spcPct val="107000"/>
                        </a:lnSpc>
                        <a:spcBef>
                          <a:spcPts val="600"/>
                        </a:spcBef>
                        <a:spcAft>
                          <a:spcPts val="600"/>
                        </a:spcAft>
                        <a:buClr>
                          <a:srgbClr val="000000"/>
                        </a:buClr>
                        <a:buFont typeface="Arial"/>
                      </a:pPr>
                      <a:r>
                        <a:rPr lang="it-IT" sz="1600" b="1" i="0" u="none" strike="noStrike" cap="none" dirty="0">
                          <a:solidFill>
                            <a:schemeClr val="bg1"/>
                          </a:solidFill>
                          <a:effectLst/>
                          <a:latin typeface="Avenir Next LT Pro" panose="020B0504020202020204" pitchFamily="34" charset="0"/>
                          <a:ea typeface="+mn-ea"/>
                          <a:cs typeface="+mn-cs"/>
                          <a:sym typeface="Arial"/>
                        </a:rPr>
                        <a:t>168.238 €</a:t>
                      </a:r>
                    </a:p>
                  </a:txBody>
                  <a:tcPr marL="68580" marR="68580" marT="0" marB="0" anchor="ctr">
                    <a:solidFill>
                      <a:srgbClr val="0070C0"/>
                    </a:solidFill>
                  </a:tcPr>
                </a:tc>
                <a:tc hMerge="1">
                  <a:txBody>
                    <a:bodyPr/>
                    <a:lstStyle/>
                    <a:p>
                      <a:endParaRPr lang="it-IT"/>
                    </a:p>
                  </a:txBody>
                  <a:tcPr/>
                </a:tc>
                <a:extLst>
                  <a:ext uri="{0D108BD9-81ED-4DB2-BD59-A6C34878D82A}">
                    <a16:rowId xmlns:a16="http://schemas.microsoft.com/office/drawing/2014/main" val="3393711469"/>
                  </a:ext>
                </a:extLst>
              </a:tr>
            </a:tbl>
          </a:graphicData>
        </a:graphic>
      </p:graphicFrame>
      <p:sp>
        <p:nvSpPr>
          <p:cNvPr id="9" name="Rectangle 4">
            <a:extLst>
              <a:ext uri="{FF2B5EF4-FFF2-40B4-BE49-F238E27FC236}">
                <a16:creationId xmlns:a16="http://schemas.microsoft.com/office/drawing/2014/main" id="{6FA0D4C1-8268-75FB-0F85-B8A991009263}"/>
              </a:ext>
            </a:extLst>
          </p:cNvPr>
          <p:cNvSpPr>
            <a:spLocks noChangeArrowheads="1"/>
          </p:cNvSpPr>
          <p:nvPr/>
        </p:nvSpPr>
        <p:spPr bwMode="auto">
          <a:xfrm>
            <a:off x="3038475" y="3216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br>
            <a:endPar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77392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INDIRETTI DEI DIVIETI PER IMPRESA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15080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Imprese soggette ai divieti di circolazione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ctr"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0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Medie e grandi imprese</a:t>
            </a:r>
            <a:endParaRPr kumimoji="0" lang="it-IT" sz="2400" b="0" i="0" u="sng"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
        <p:nvSpPr>
          <p:cNvPr id="9" name="Rectangle 4">
            <a:extLst>
              <a:ext uri="{FF2B5EF4-FFF2-40B4-BE49-F238E27FC236}">
                <a16:creationId xmlns:a16="http://schemas.microsoft.com/office/drawing/2014/main" id="{6FA0D4C1-8268-75FB-0F85-B8A991009263}"/>
              </a:ext>
            </a:extLst>
          </p:cNvPr>
          <p:cNvSpPr>
            <a:spLocks noChangeArrowheads="1"/>
          </p:cNvSpPr>
          <p:nvPr/>
        </p:nvSpPr>
        <p:spPr bwMode="auto">
          <a:xfrm>
            <a:off x="3038475" y="3216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br>
            <a:endParaRPr kumimoji="0" lang="it-IT" altLang="it-IT"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aphicFrame>
        <p:nvGraphicFramePr>
          <p:cNvPr id="4" name="Tabella 3">
            <a:extLst>
              <a:ext uri="{FF2B5EF4-FFF2-40B4-BE49-F238E27FC236}">
                <a16:creationId xmlns:a16="http://schemas.microsoft.com/office/drawing/2014/main" id="{5D29115A-85B0-A429-99A4-04E0452D83FC}"/>
              </a:ext>
            </a:extLst>
          </p:cNvPr>
          <p:cNvGraphicFramePr>
            <a:graphicFrameLocks noGrp="1"/>
          </p:cNvGraphicFramePr>
          <p:nvPr/>
        </p:nvGraphicFramePr>
        <p:xfrm>
          <a:off x="1463380" y="2281805"/>
          <a:ext cx="10184234" cy="3699167"/>
        </p:xfrm>
        <a:graphic>
          <a:graphicData uri="http://schemas.openxmlformats.org/drawingml/2006/table">
            <a:tbl>
              <a:tblPr firstRow="1" firstCol="1" bandRow="1">
                <a:tableStyleId>{5A111915-BE36-4E01-A7E5-04B1672EAD32}</a:tableStyleId>
              </a:tblPr>
              <a:tblGrid>
                <a:gridCol w="5885376">
                  <a:extLst>
                    <a:ext uri="{9D8B030D-6E8A-4147-A177-3AD203B41FA5}">
                      <a16:colId xmlns:a16="http://schemas.microsoft.com/office/drawing/2014/main" val="2328004537"/>
                    </a:ext>
                  </a:extLst>
                </a:gridCol>
                <a:gridCol w="1905431">
                  <a:extLst>
                    <a:ext uri="{9D8B030D-6E8A-4147-A177-3AD203B41FA5}">
                      <a16:colId xmlns:a16="http://schemas.microsoft.com/office/drawing/2014/main" val="1302917996"/>
                    </a:ext>
                  </a:extLst>
                </a:gridCol>
                <a:gridCol w="243998">
                  <a:extLst>
                    <a:ext uri="{9D8B030D-6E8A-4147-A177-3AD203B41FA5}">
                      <a16:colId xmlns:a16="http://schemas.microsoft.com/office/drawing/2014/main" val="3171112772"/>
                    </a:ext>
                  </a:extLst>
                </a:gridCol>
                <a:gridCol w="2149429">
                  <a:extLst>
                    <a:ext uri="{9D8B030D-6E8A-4147-A177-3AD203B41FA5}">
                      <a16:colId xmlns:a16="http://schemas.microsoft.com/office/drawing/2014/main" val="259870606"/>
                    </a:ext>
                  </a:extLst>
                </a:gridCol>
              </a:tblGrid>
              <a:tr h="250711">
                <a:tc>
                  <a:txBody>
                    <a:bodyPr/>
                    <a:lstStyle/>
                    <a:p>
                      <a:pPr algn="ctr"/>
                      <a:r>
                        <a:rPr lang="it-IT" sz="1400">
                          <a:effectLst/>
                          <a:latin typeface="Avenir Next LT Pro" panose="020B0504020202020204" pitchFamily="34" charset="0"/>
                        </a:rPr>
                        <a:t>IMPATTO</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DANNI</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BENEFICI</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3608367768"/>
                  </a:ext>
                </a:extLst>
              </a:tr>
              <a:tr h="250711">
                <a:tc>
                  <a:txBody>
                    <a:bodyPr/>
                    <a:lstStyle/>
                    <a:p>
                      <a:pPr algn="ctr"/>
                      <a:r>
                        <a:rPr lang="it-IT" sz="1400" b="1" dirty="0">
                          <a:effectLst/>
                          <a:latin typeface="Avenir Next LT Pro" panose="020B0504020202020204" pitchFamily="34" charset="0"/>
                        </a:rPr>
                        <a:t>Riduzione consegne / Perdita di volume di affari</a:t>
                      </a:r>
                      <a:endParaRPr lang="it-IT" sz="1600" b="1"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20.000€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1950531563"/>
                  </a:ext>
                </a:extLst>
              </a:tr>
              <a:tr h="250711">
                <a:tc>
                  <a:txBody>
                    <a:bodyPr/>
                    <a:lstStyle/>
                    <a:p>
                      <a:pPr algn="ctr"/>
                      <a:r>
                        <a:rPr lang="it-IT" sz="1400" b="1" dirty="0">
                          <a:effectLst/>
                          <a:latin typeface="Avenir Next LT Pro" panose="020B0504020202020204" pitchFamily="34" charset="0"/>
                        </a:rPr>
                        <a:t>Costo aggiuntivo pedaggi/percorsi alternativi</a:t>
                      </a:r>
                      <a:endParaRPr lang="it-IT" sz="1600" b="1"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138.750€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29589602"/>
                  </a:ext>
                </a:extLst>
              </a:tr>
              <a:tr h="250711">
                <a:tc>
                  <a:txBody>
                    <a:bodyPr/>
                    <a:lstStyle/>
                    <a:p>
                      <a:pPr algn="ctr"/>
                      <a:r>
                        <a:rPr lang="it-IT" sz="1400" b="1" dirty="0">
                          <a:effectLst/>
                          <a:latin typeface="Avenir Next LT Pro" panose="020B0504020202020204" pitchFamily="34" charset="0"/>
                        </a:rPr>
                        <a:t>Pagamento extra / minor rendimento autisti</a:t>
                      </a:r>
                      <a:endParaRPr lang="it-IT" sz="1600" b="1"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151.250€</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2447576590"/>
                  </a:ext>
                </a:extLst>
              </a:tr>
              <a:tr h="250711">
                <a:tc>
                  <a:txBody>
                    <a:bodyPr/>
                    <a:lstStyle/>
                    <a:p>
                      <a:pPr algn="ctr"/>
                      <a:r>
                        <a:rPr lang="it-IT" sz="1400" b="1" dirty="0">
                          <a:effectLst/>
                          <a:latin typeface="Avenir Next LT Pro" panose="020B0504020202020204" pitchFamily="34" charset="0"/>
                        </a:rPr>
                        <a:t>Cambio obbligato parco veicolare</a:t>
                      </a:r>
                      <a:endParaRPr lang="it-IT" sz="1600" b="1"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3117744416"/>
                  </a:ext>
                </a:extLst>
              </a:tr>
              <a:tr h="2005689">
                <a:tc>
                  <a:txBody>
                    <a:bodyPr/>
                    <a:lstStyle/>
                    <a:p>
                      <a:pPr algn="ctr"/>
                      <a:r>
                        <a:rPr lang="it-IT" sz="1400" b="1" dirty="0">
                          <a:effectLst/>
                          <a:latin typeface="Avenir Next LT Pro" panose="020B0504020202020204" pitchFamily="34" charset="0"/>
                        </a:rPr>
                        <a:t>Altri danni riportati:</a:t>
                      </a:r>
                      <a:endParaRPr lang="it-IT" sz="1600" b="1" dirty="0">
                        <a:effectLst/>
                        <a:latin typeface="Avenir Next LT Pro" panose="020B0504020202020204" pitchFamily="34" charset="0"/>
                      </a:endParaRPr>
                    </a:p>
                    <a:p>
                      <a:pPr algn="ctr"/>
                      <a:r>
                        <a:rPr lang="it-IT" sz="1400" b="0" dirty="0">
                          <a:effectLst/>
                          <a:latin typeface="Avenir Next LT Pro" panose="020B0504020202020204" pitchFamily="34" charset="0"/>
                        </a:rPr>
                        <a:t>“dimissioni autisti / autisti non disposti ad assunzione se Brennero”</a:t>
                      </a:r>
                      <a:endParaRPr lang="it-IT" sz="1600" b="0" dirty="0">
                        <a:effectLst/>
                        <a:latin typeface="Avenir Next LT Pro" panose="020B0504020202020204" pitchFamily="34" charset="0"/>
                      </a:endParaRPr>
                    </a:p>
                    <a:p>
                      <a:pPr algn="ctr"/>
                      <a:r>
                        <a:rPr lang="it-IT" sz="1400" b="0" dirty="0">
                          <a:effectLst/>
                          <a:latin typeface="Avenir Next LT Pro" panose="020B0504020202020204" pitchFamily="34" charset="0"/>
                        </a:rPr>
                        <a:t>“disagi autisti per code / ritardi e attese divieti”</a:t>
                      </a:r>
                      <a:endParaRPr lang="it-IT" sz="1600" b="0" dirty="0">
                        <a:effectLst/>
                        <a:latin typeface="Avenir Next LT Pro" panose="020B0504020202020204" pitchFamily="34" charset="0"/>
                      </a:endParaRPr>
                    </a:p>
                    <a:p>
                      <a:pPr algn="ctr"/>
                      <a:r>
                        <a:rPr lang="it-IT" sz="1400" b="0" dirty="0">
                          <a:effectLst/>
                          <a:latin typeface="Avenir Next LT Pro" panose="020B0504020202020204" pitchFamily="34" charset="0"/>
                        </a:rPr>
                        <a:t>“Disagi per mancanza parcheggi notturni”</a:t>
                      </a:r>
                      <a:endParaRPr lang="it-IT" sz="1600" b="0" dirty="0">
                        <a:effectLst/>
                        <a:latin typeface="Avenir Next LT Pro" panose="020B0504020202020204" pitchFamily="34" charset="0"/>
                      </a:endParaRPr>
                    </a:p>
                    <a:p>
                      <a:pPr algn="ctr"/>
                      <a:r>
                        <a:rPr lang="it-IT" sz="1400" b="0" dirty="0">
                          <a:effectLst/>
                          <a:latin typeface="Avenir Next LT Pro" panose="020B0504020202020204" pitchFamily="34" charset="0"/>
                        </a:rPr>
                        <a:t>“Traffico più concentrato nelle ore diurne”</a:t>
                      </a:r>
                      <a:endParaRPr lang="it-IT" sz="1600" b="0" dirty="0">
                        <a:effectLst/>
                        <a:latin typeface="Avenir Next LT Pro" panose="020B0504020202020204" pitchFamily="34" charset="0"/>
                      </a:endParaRPr>
                    </a:p>
                    <a:p>
                      <a:pPr algn="ctr"/>
                      <a:r>
                        <a:rPr lang="it-IT" sz="1400" b="0" dirty="0">
                          <a:effectLst/>
                          <a:latin typeface="Avenir Next LT Pro" panose="020B0504020202020204" pitchFamily="34" charset="0"/>
                        </a:rPr>
                        <a:t>“Svantaggi competitività discriminatorio”</a:t>
                      </a:r>
                      <a:endParaRPr lang="it-IT" sz="1600" b="0" dirty="0">
                        <a:effectLst/>
                        <a:latin typeface="Avenir Next LT Pro" panose="020B0504020202020204" pitchFamily="34" charset="0"/>
                      </a:endParaRPr>
                    </a:p>
                    <a:p>
                      <a:pPr algn="ctr"/>
                      <a:r>
                        <a:rPr lang="it-IT" sz="1400" b="0" dirty="0">
                          <a:effectLst/>
                          <a:latin typeface="Avenir Next LT Pro" panose="020B0504020202020204" pitchFamily="34" charset="0"/>
                        </a:rPr>
                        <a:t>“Distruzione settore autotrasporto: con miglior parco veicolare emissioni, nessuna riduzione pedaggi”</a:t>
                      </a:r>
                      <a:endParaRPr lang="it-IT" sz="1600" b="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a:effectLst/>
                          <a:latin typeface="Avenir Next LT Pro" panose="020B0504020202020204" pitchFamily="34" charset="0"/>
                        </a:rPr>
                        <a:t> </a:t>
                      </a:r>
                      <a:endParaRPr lang="it-IT" sz="1600">
                        <a:effectLst/>
                        <a:latin typeface="Avenir Next LT Pro" panose="020B0504020202020204" pitchFamily="34" charset="0"/>
                      </a:endParaRPr>
                    </a:p>
                    <a:p>
                      <a:pPr algn="ctr"/>
                      <a:r>
                        <a:rPr lang="it-IT" sz="1400">
                          <a:effectLst/>
                          <a:latin typeface="Avenir Next LT Pro" panose="020B0504020202020204" pitchFamily="34" charset="0"/>
                        </a:rPr>
                        <a:t> </a:t>
                      </a:r>
                      <a:endParaRPr lang="it-IT" sz="1600">
                        <a:effectLst/>
                        <a:latin typeface="Avenir Next LT Pro" panose="020B0504020202020204" pitchFamily="34" charset="0"/>
                      </a:endParaRPr>
                    </a:p>
                    <a:p>
                      <a:pPr algn="ctr"/>
                      <a:r>
                        <a:rPr lang="it-IT" sz="1400">
                          <a:effectLst/>
                          <a:latin typeface="Avenir Next LT Pro" panose="020B0504020202020204" pitchFamily="34" charset="0"/>
                        </a:rPr>
                        <a:t> </a:t>
                      </a:r>
                      <a:endParaRPr lang="it-IT" sz="1600">
                        <a:effectLst/>
                        <a:latin typeface="Avenir Next LT Pro" panose="020B0504020202020204" pitchFamily="34" charset="0"/>
                      </a:endParaRPr>
                    </a:p>
                    <a:p>
                      <a:pPr algn="ctr"/>
                      <a:r>
                        <a:rPr lang="it-IT" sz="1400">
                          <a:effectLst/>
                          <a:latin typeface="Avenir Next LT Pro" panose="020B0504020202020204" pitchFamily="34" charset="0"/>
                        </a:rPr>
                        <a:t> </a:t>
                      </a:r>
                      <a:endParaRPr lang="it-IT" sz="1600">
                        <a:effectLst/>
                        <a:latin typeface="Avenir Next LT Pro" panose="020B0504020202020204" pitchFamily="34" charset="0"/>
                      </a:endParaRPr>
                    </a:p>
                    <a:p>
                      <a:pPr algn="ctr"/>
                      <a:r>
                        <a:rPr lang="it-IT" sz="1400">
                          <a:effectLst/>
                          <a:latin typeface="Avenir Next LT Pro" panose="020B0504020202020204" pitchFamily="34" charset="0"/>
                        </a:rPr>
                        <a:t>n/a</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it-IT" sz="1400">
                          <a:effectLst/>
                          <a:latin typeface="Avenir Next LT Pro" panose="020B0504020202020204" pitchFamily="34" charset="0"/>
                        </a:rPr>
                        <a:t> </a:t>
                      </a:r>
                      <a:endParaRPr lang="it-IT" sz="160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671738499"/>
                  </a:ext>
                </a:extLst>
              </a:tr>
              <a:tr h="439923">
                <a:tc gridSpan="3">
                  <a:txBody>
                    <a:bodyPr/>
                    <a:lstStyle/>
                    <a:p>
                      <a:pPr algn="ctr"/>
                      <a:r>
                        <a:rPr lang="it-IT" sz="1600" b="1" dirty="0">
                          <a:solidFill>
                            <a:schemeClr val="bg1"/>
                          </a:solidFill>
                          <a:effectLst/>
                          <a:latin typeface="Avenir Next LT Pro" panose="020B0504020202020204" pitchFamily="34" charset="0"/>
                        </a:rPr>
                        <a:t>Totale impatto medio annuale per ciascuna media/grande impresa</a:t>
                      </a:r>
                      <a:endParaRPr lang="it-IT" sz="1600" b="1"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hMerge="1">
                  <a:txBody>
                    <a:bodyPr/>
                    <a:lstStyle/>
                    <a:p>
                      <a:pPr algn="ctr"/>
                      <a:endParaRPr lang="it-IT" sz="1600" b="1"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hMerge="1">
                  <a:txBody>
                    <a:bodyPr/>
                    <a:lstStyle/>
                    <a:p>
                      <a:endParaRPr lang="it-IT"/>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600" b="1" dirty="0">
                          <a:solidFill>
                            <a:schemeClr val="bg1"/>
                          </a:solidFill>
                          <a:effectLst/>
                          <a:latin typeface="Avenir Next LT Pro" panose="020B0504020202020204" pitchFamily="34" charset="0"/>
                        </a:rPr>
                        <a:t>310.000€</a:t>
                      </a:r>
                      <a:endParaRPr lang="it-IT" sz="1800" b="1" dirty="0">
                        <a:solidFill>
                          <a:schemeClr val="bg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741939714"/>
                  </a:ext>
                </a:extLst>
              </a:tr>
            </a:tbl>
          </a:graphicData>
        </a:graphic>
      </p:graphicFrame>
    </p:spTree>
    <p:extLst>
      <p:ext uri="{BB962C8B-B14F-4D97-AF65-F5344CB8AC3E}">
        <p14:creationId xmlns:p14="http://schemas.microsoft.com/office/powerpoint/2010/main" val="262075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INDIRETTI DEI DIVIETI PER IMPRESA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Imprese non soggette ai divieti di circolazione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Tra le imprese non direttamente soggette alla normativa sui divieti di circolazione lungo Brennero (quindi, escludendo le imprese di trasporto e simili, trattate nel resto della valutazione):</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79 % di esse ha dichiarato di non aver subito danni;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21% restante ha dichiarato di essere state colpito indirettamente dai divieti, riportando un danno medio di: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 il 70 % stima di aver subito un danno entro i 50.000 €;</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 il 18% stima di aver subito un danno tra i 50.000 e i 300.000 €;</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 il 12% stima di aver subito un danno superiore a 300.000 €.</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8523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INDIRETTI DEI DIVIETI PER IMPRESA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190722"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economico totale sulle imprese italiane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2,5 milioni di veicoli pesanti, di cui 39% italiani (980.000 veicoli)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Un veicolo transita al Brennero 4 volte al mese </a:t>
            </a:r>
            <a:r>
              <a:rPr kumimoji="0" lang="it-IT" sz="24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a/r</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-&gt; 48 volte all’anno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Si possono ipotizzare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circa 20.400 veicoli italiani/anno soggetti ai divieti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Ø"/>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70% da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piccole imprese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(5 veicoli) -&gt; 14.280 veicoli/anno -&gt; ca. 2.856 imprese x 168.000 €/impresa x 45% =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216 mln €/anno</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Ø"/>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30% da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medio grandi imprese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(24 veicoli) -&gt; 6.120 veicoli/anno -&gt; ca. 255 imprese x 310.000 €/impresa x 45% =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35,6 mln €/anno</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63388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IMPATTI ECONOMICI INDIRETTI DEI DIVIETI PER IMPRESA</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557071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economico totale sulle imprese italiane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danno totale annuale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 le imprese italiane con mezzi pesanti colpite dai divieti risulta pari a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251,6 milioni di euro</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Nel periodo 2018-2022 – da quando sono presenti tutte le tipologie di restrizioni attuali – tale danno equivale 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1 miliardo e 258 milioni di euro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danno diretto medio annuale,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evidenziato nelle slide precedenti, era pari a 110.309.000 euro, che moltiplicati per 5 anni producono un valore di 551.545.000 euro.</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000000"/>
                </a:solidFill>
                <a:effectLst/>
                <a:uLnTx/>
                <a:uFillTx/>
                <a:latin typeface="Avenir Next LT Pro" panose="020B0504020202020204" pitchFamily="34" charset="0"/>
                <a:ea typeface="Avenir"/>
                <a:cs typeface="Avenir"/>
                <a:sym typeface="Avenir"/>
              </a:rPr>
              <a:t>Quindi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l’impatto economico totale dell’ultimo quinquennio</a:t>
            </a:r>
            <a:r>
              <a:rPr kumimoji="0" lang="it-IT" sz="2400" b="0" i="0" u="none" strike="noStrike" kern="0" cap="none" spc="0" normalizeH="0" baseline="0" noProof="0" dirty="0">
                <a:ln>
                  <a:noFill/>
                </a:ln>
                <a:solidFill>
                  <a:srgbClr val="000000"/>
                </a:solidFill>
                <a:effectLst/>
                <a:uLnTx/>
                <a:uFillTx/>
                <a:latin typeface="Avenir Next LT Pro" panose="020B0504020202020204" pitchFamily="34" charset="0"/>
                <a:ea typeface="Avenir"/>
                <a:cs typeface="Avenir"/>
                <a:sym typeface="Avenir"/>
              </a:rPr>
              <a:t>, che presenta un nesso di causalità evidente e suscettibile di quantificazione, corrisponde ad </a:t>
            </a: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un danno economico di 1.809.545.000 €.</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Risultati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114960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MISURE ALTERNATIVE</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733999"/>
            <a:ext cx="11013687" cy="5509160"/>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Limiti di velocità dinamici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sia per i veicoli pesanti sia per veicoli leggeri;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Differenziazione del pedaggio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 giorni e per orari;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Aumento della </a:t>
            </a: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differenziazione del pedaggio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dei veicoli pesanti in base alla categoria EURO di appartenenza;</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Creazione di tavoli di dialogo</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istituzionali e scientifici periodici in cui possano esprimersi i diversi interessi in gioco in ogni territorio, le reali preoccupazioni ed obiettivi, nei quali condividere dati basati sull’evidenza attualizzati, al fine di giungere per decisioni congiunte;</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Ulteriore </a:t>
            </a: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aumento della capienza del </a:t>
            </a:r>
            <a:r>
              <a:rPr kumimoji="0" lang="it-IT" sz="22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RoLa</a:t>
            </a: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sulla tratta </a:t>
            </a:r>
            <a:r>
              <a:rPr kumimoji="0" lang="it-IT" sz="22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Wörgl</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-Trento;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Eliminazione del divieto di circolazione notturna ai veicoli EURO VI</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Potenziamento dell’offerta di alternative ai combustibili fossili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 grado di favorire una transizione energetica graduale ma effettiva;</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2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Infrastrutture intermodali </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 consentire il più ampio uso per il trasporto merci via rotaia attraverso la futura galleria di base del Brennero” (Brenner Base Tunnel, BBT), al fine di raggiungere un incremento della intermodalità del 30% rispetto all’ uso attuale sistema </a:t>
            </a:r>
            <a:r>
              <a:rPr kumimoji="0" lang="it-IT" sz="22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RoLa</a:t>
            </a:r>
            <a:r>
              <a:rPr kumimoji="0" lang="it-IT" sz="22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Misure alternative</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80776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21" name="Google Shape;121;p4"/>
          <p:cNvSpPr txBox="1"/>
          <p:nvPr/>
        </p:nvSpPr>
        <p:spPr>
          <a:xfrm>
            <a:off x="1048654" y="259510"/>
            <a:ext cx="11013687"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economici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Forte penalizzazione delle imprese italiane, specialmente le piccole imprese, con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danno medio annuo cadauna pari a circa 170.000 €;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Complessivamente,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danno totale annuale stimato per le imprese italiane colpite dai divieti risulta pari a 251,6 milioni di euro.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Impatti sociali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endParaRP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Malessere autisti settore autotrasporti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 stress, dimissioni, rifiuto offerte di lavoro;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Impatto inquinamento acustico locale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 </a:t>
            </a:r>
            <a:r>
              <a:rPr kumimoji="0" lang="it-IT" sz="2400" b="0" i="1"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prima </a:t>
            </a:r>
            <a:r>
              <a:rPr kumimoji="0" lang="it-IT" sz="2400" b="0" i="1" u="none" strike="noStrike" kern="0" cap="none" spc="0" normalizeH="0" baseline="0" noProof="0" dirty="0" err="1">
                <a:ln>
                  <a:noFill/>
                </a:ln>
                <a:solidFill>
                  <a:srgbClr val="202124"/>
                </a:solidFill>
                <a:effectLst/>
                <a:uLnTx/>
                <a:uFillTx/>
                <a:latin typeface="Avenir Next LT Pro" panose="020B0504020202020204" pitchFamily="34" charset="0"/>
                <a:cs typeface="Arial"/>
                <a:sym typeface="Avenir"/>
              </a:rPr>
              <a:t>facie</a:t>
            </a:r>
            <a:r>
              <a:rPr kumimoji="0" lang="it-IT" sz="2400" b="0" i="1"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cs typeface="Arial"/>
                <a:sym typeface="Avenir"/>
              </a:rPr>
              <a:t>migliorato (da verificare con dato decibel).</a:t>
            </a:r>
            <a:endPar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Conclusioni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40816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AMBITO DELLA VALUTAZIONE</a:t>
            </a:r>
            <a:endParaRPr kumimoji="0"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75778"/>
            <a:ext cx="11013687" cy="3785611"/>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Restrizioni alla circolazione dei veicoli pesanti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Perimetro geografico delle suddette restrizioni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tratte A12 e A13 austriache (prosecuzione A22 Brennero);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Autorità legislativa</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governo del Tirolo;</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Obiettivi legislativi dichiarati delle restrizioni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limitare emissioni (N</a:t>
            </a:r>
            <a:r>
              <a:rPr kumimoji="0" lang="it-IT" sz="2400" b="0" i="0" u="none" strike="noStrike" kern="0" cap="none" spc="0" normalizeH="0" baseline="-25000" noProof="0" dirty="0">
                <a:ln>
                  <a:noFill/>
                </a:ln>
                <a:solidFill>
                  <a:srgbClr val="202124"/>
                </a:solidFill>
                <a:effectLst/>
                <a:uLnTx/>
                <a:uFillTx/>
                <a:latin typeface="Avenir Next LT Pro" panose="020B0504020202020204" pitchFamily="34" charset="0"/>
                <a:ea typeface="Avenir"/>
                <a:cs typeface="Avenir"/>
                <a:sym typeface="Avenir"/>
              </a:rPr>
              <a:t>2</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O, PM) per garantire la protezione della salute pubblica e la tutela dell’ambiente;</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Strumento utilizzato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limitazioni alla libera circolazione merci infra-UE;</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Requisiti legalità</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necessità, proporzionalità, minor danno a mercato unico, non discriminazione.</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Obiettivi e ambito</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164908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0216"/>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CONCLUSIONI (2/3)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1041911"/>
            <a:ext cx="11013687"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Impatti ambientali</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1"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Gli impatti appaiono multidirezionali e contradditori: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 una parte vi è una spinta verso la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modernizzazione delle flotte dei mezzi pesanti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 la sostenibilità ambientale con impatti certi sulla diminuzione di emissioni nocive; </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Dall’altra la diversione del traffico veicolare di mezzi pesanti causata dai divieti ha generato solamente una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mera delocalizzazione delle emissioni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di tutti i veicoli pesanti meno moderni verso altre aree transalpine.</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Conclusioni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61007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0216"/>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CONCLUSIONI (3/3)  </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845494"/>
            <a:ext cx="11013687" cy="4893607"/>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L’applicazione del fondamentale principio di sostenibilità ed internalizzazione delle esternalità ambientali negative “chi inquina paga” va realizzata non mediante divieti parziali, inefficienti e ad personam, o divieti locali o regionali all’interno dell’Unione Europea, ma attraverso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misure </a:t>
            </a:r>
            <a:r>
              <a:rPr kumimoji="0" lang="it-IT" sz="2400" b="1" i="1"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erga omnes</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con politiche bidirezionali che includano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pedaggi</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ed anche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incentivi al cambio intermodale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e/o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misure economiche proporzionali al livello di inquinamento effettivo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senza alcuna differenziazione – inesistente in termini di parametri ambientali - tra traffico locale o di transito.</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Infine, appaiono evidenti sia la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mancanza di adeguato dialogo politico interistituzionale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sia il fatto che la coerenza con gli obiettivi ambientali e sociali dichiarati implica una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integrazione dei principi di proporzionalità e dinamicità di misure adottate.</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2216566" y="2315934"/>
            <a:ext cx="505885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cs typeface="Arial"/>
                <a:sym typeface="Avenir"/>
              </a:rPr>
              <a:t>Conclusioni</a:t>
            </a:r>
            <a:endParaRPr kumimoji="0" lang="it-IT"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44745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386" name="Google Shape;1386;p51"/>
          <p:cNvPicPr preferRelativeResize="0"/>
          <p:nvPr/>
        </p:nvPicPr>
        <p:blipFill rotWithShape="1">
          <a:blip r:embed="rId3">
            <a:alphaModFix/>
          </a:blip>
          <a:srcRect/>
          <a:stretch/>
        </p:blipFill>
        <p:spPr>
          <a:xfrm>
            <a:off x="10903547" y="280700"/>
            <a:ext cx="920126" cy="882430"/>
          </a:xfrm>
          <a:prstGeom prst="rect">
            <a:avLst/>
          </a:prstGeom>
          <a:noFill/>
          <a:ln>
            <a:noFill/>
          </a:ln>
        </p:spPr>
      </p:pic>
      <p:sp>
        <p:nvSpPr>
          <p:cNvPr id="1387" name="Google Shape;1387;p51"/>
          <p:cNvSpPr txBox="1"/>
          <p:nvPr/>
        </p:nvSpPr>
        <p:spPr>
          <a:xfrm>
            <a:off x="10641652" y="486382"/>
            <a:ext cx="145671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it-IT" sz="1800" b="0" i="0" u="none" strike="noStrike" kern="0" cap="none" spc="0" normalizeH="0" baseline="0" noProof="0">
                <a:ln>
                  <a:noFill/>
                </a:ln>
                <a:solidFill>
                  <a:srgbClr val="114B81"/>
                </a:solidFill>
                <a:effectLst/>
                <a:uLnTx/>
                <a:uFillTx/>
                <a:latin typeface="Avenir"/>
                <a:ea typeface="Avenir"/>
                <a:cs typeface="Avenir"/>
                <a:sym typeface="Avenir"/>
              </a:rPr>
              <a:t>Lombardia</a:t>
            </a:r>
            <a:endParaRPr kumimoji="0" sz="1800" b="0" i="0" u="none" strike="noStrike" kern="0" cap="none" spc="0" normalizeH="0" baseline="0" noProof="0">
              <a:ln>
                <a:noFill/>
              </a:ln>
              <a:solidFill>
                <a:srgbClr val="114B81"/>
              </a:solidFill>
              <a:effectLst/>
              <a:uLnTx/>
              <a:uFillTx/>
              <a:latin typeface="Calibri"/>
              <a:ea typeface="Calibri"/>
              <a:cs typeface="Calibri"/>
              <a:sym typeface="Calibri"/>
            </a:endParaRPr>
          </a:p>
        </p:txBody>
      </p:sp>
      <p:sp>
        <p:nvSpPr>
          <p:cNvPr id="1388" name="Google Shape;1388;p51"/>
          <p:cNvSpPr/>
          <p:nvPr/>
        </p:nvSpPr>
        <p:spPr>
          <a:xfrm>
            <a:off x="0" y="0"/>
            <a:ext cx="12192000" cy="6858000"/>
          </a:xfrm>
          <a:prstGeom prst="rect">
            <a:avLst/>
          </a:prstGeom>
          <a:solidFill>
            <a:srgbClr val="114B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9" name="Google Shape;1389;p51"/>
          <p:cNvSpPr txBox="1"/>
          <p:nvPr/>
        </p:nvSpPr>
        <p:spPr>
          <a:xfrm>
            <a:off x="4180114" y="2233241"/>
            <a:ext cx="4021494"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it-IT" sz="2000" b="1" i="0" u="none" strike="noStrike" kern="0" cap="none" spc="0" normalizeH="0" baseline="0" noProof="0" dirty="0">
                <a:ln>
                  <a:noFill/>
                </a:ln>
                <a:solidFill>
                  <a:srgbClr val="FFFFFF"/>
                </a:solidFill>
                <a:effectLst/>
                <a:uLnTx/>
                <a:uFillTx/>
                <a:latin typeface="Avenir Next LT Pro" panose="020B0504020202020204" pitchFamily="34" charset="0"/>
                <a:ea typeface="Avenir"/>
                <a:cs typeface="Avenir"/>
                <a:sym typeface="Avenir"/>
              </a:rPr>
              <a:t>GRAZIE PER L’ATTENZIONE</a:t>
            </a:r>
            <a:endParaRPr kumimoji="0" sz="2000" b="1" i="0" u="none" strike="noStrike" kern="0" cap="none" spc="0" normalizeH="0" baseline="0" noProof="0" dirty="0">
              <a:ln>
                <a:noFill/>
              </a:ln>
              <a:solidFill>
                <a:srgbClr val="FFFFFF"/>
              </a:solidFill>
              <a:effectLst/>
              <a:uLnTx/>
              <a:uFillTx/>
              <a:latin typeface="Avenir Next LT Pro" panose="020B0504020202020204" pitchFamily="34" charset="0"/>
              <a:ea typeface="Avenir"/>
              <a:cs typeface="Avenir"/>
              <a:sym typeface="Avenir"/>
            </a:endParaRPr>
          </a:p>
        </p:txBody>
      </p:sp>
      <p:cxnSp>
        <p:nvCxnSpPr>
          <p:cNvPr id="1390" name="Google Shape;1390;p51"/>
          <p:cNvCxnSpPr/>
          <p:nvPr/>
        </p:nvCxnSpPr>
        <p:spPr>
          <a:xfrm rot="10800000">
            <a:off x="4557959" y="3111086"/>
            <a:ext cx="3348681" cy="0"/>
          </a:xfrm>
          <a:prstGeom prst="straightConnector1">
            <a:avLst/>
          </a:prstGeom>
          <a:noFill/>
          <a:ln w="19050" cap="flat" cmpd="sng">
            <a:solidFill>
              <a:srgbClr val="FFFFFF"/>
            </a:solidFill>
            <a:prstDash val="solid"/>
            <a:miter lim="800000"/>
            <a:headEnd type="none" w="sm" len="sm"/>
            <a:tailEnd type="none" w="sm" len="sm"/>
          </a:ln>
        </p:spPr>
      </p:cxnSp>
      <p:pic>
        <p:nvPicPr>
          <p:cNvPr id="1391" name="Google Shape;1391;p51"/>
          <p:cNvPicPr preferRelativeResize="0"/>
          <p:nvPr/>
        </p:nvPicPr>
        <p:blipFill rotWithShape="1">
          <a:blip r:embed="rId4">
            <a:alphaModFix/>
          </a:blip>
          <a:srcRect/>
          <a:stretch/>
        </p:blipFill>
        <p:spPr>
          <a:xfrm>
            <a:off x="4557959" y="3232716"/>
            <a:ext cx="3348683" cy="6365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7" name="Picture 3">
            <a:extLst>
              <a:ext uri="{FF2B5EF4-FFF2-40B4-BE49-F238E27FC236}">
                <a16:creationId xmlns:a16="http://schemas.microsoft.com/office/drawing/2014/main" id="{25DF669E-225C-43AB-BD13-6DD080169B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4943" y="0"/>
            <a:ext cx="10297057" cy="6858000"/>
          </a:xfrm>
          <a:prstGeom prst="rect">
            <a:avLst/>
          </a:prstGeom>
        </p:spPr>
      </p:pic>
      <p:sp>
        <p:nvSpPr>
          <p:cNvPr id="31" name="Rectangle 2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F63E990F-4141-48CD-80DE-A21D09622467}"/>
              </a:ext>
            </a:extLst>
          </p:cNvPr>
          <p:cNvSpPr>
            <a:spLocks noGrp="1"/>
          </p:cNvSpPr>
          <p:nvPr>
            <p:ph type="ctrTitle"/>
          </p:nvPr>
        </p:nvSpPr>
        <p:spPr>
          <a:xfrm>
            <a:off x="481029" y="-57339"/>
            <a:ext cx="4894891" cy="3204134"/>
          </a:xfrm>
        </p:spPr>
        <p:txBody>
          <a:bodyPr anchor="b">
            <a:normAutofit/>
          </a:bodyPr>
          <a:lstStyle/>
          <a:p>
            <a:r>
              <a:rPr lang="it-IT" sz="4000" b="1" cap="small" dirty="0"/>
              <a:t>Conferenza stampa </a:t>
            </a:r>
            <a:r>
              <a:rPr lang="it-IT" sz="4000" b="1" cap="small" dirty="0" err="1"/>
              <a:t>Pressekonferenz</a:t>
            </a:r>
            <a:br>
              <a:rPr lang="it-IT" sz="3600" b="1" cap="small" dirty="0"/>
            </a:br>
            <a:br>
              <a:rPr lang="it-IT" sz="3600" b="1" cap="small" dirty="0"/>
            </a:br>
            <a:endParaRPr lang="it-IT" sz="3600" dirty="0"/>
          </a:p>
        </p:txBody>
      </p:sp>
      <p:sp>
        <p:nvSpPr>
          <p:cNvPr id="3" name="Sottotitolo 2">
            <a:extLst>
              <a:ext uri="{FF2B5EF4-FFF2-40B4-BE49-F238E27FC236}">
                <a16:creationId xmlns:a16="http://schemas.microsoft.com/office/drawing/2014/main" id="{5AA5CAC6-8478-49D5-90D6-2B1EFE014234}"/>
              </a:ext>
            </a:extLst>
          </p:cNvPr>
          <p:cNvSpPr>
            <a:spLocks noGrp="1"/>
          </p:cNvSpPr>
          <p:nvPr>
            <p:ph type="subTitle" idx="1"/>
          </p:nvPr>
        </p:nvSpPr>
        <p:spPr>
          <a:xfrm>
            <a:off x="481029" y="2468438"/>
            <a:ext cx="6141888" cy="2007821"/>
          </a:xfrm>
        </p:spPr>
        <p:txBody>
          <a:bodyPr>
            <a:normAutofit fontScale="92500"/>
          </a:bodyPr>
          <a:lstStyle/>
          <a:p>
            <a:r>
              <a:rPr lang="it-IT" sz="2400" b="1" dirty="0"/>
              <a:t>Le ripercussioni dei divieti di transito del Tirolo sull’economia italiana</a:t>
            </a:r>
          </a:p>
          <a:p>
            <a:r>
              <a:rPr lang="de-DE" sz="2400" b="1" dirty="0"/>
              <a:t>Die Auswirkungen der Tiroler Fahrverbote auf die italienische Wirtschaft</a:t>
            </a:r>
            <a:endParaRPr lang="it-IT" sz="2400" b="1" dirty="0"/>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Immagine 19">
            <a:extLst>
              <a:ext uri="{FF2B5EF4-FFF2-40B4-BE49-F238E27FC236}">
                <a16:creationId xmlns:a16="http://schemas.microsoft.com/office/drawing/2014/main" id="{91FF163D-8D4D-4BEA-BDBC-179159B20E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5453" y="4908260"/>
            <a:ext cx="3538979" cy="628566"/>
          </a:xfrm>
          <a:prstGeom prst="rect">
            <a:avLst/>
          </a:prstGeom>
        </p:spPr>
      </p:pic>
      <p:pic>
        <p:nvPicPr>
          <p:cNvPr id="4" name="Immagine 3">
            <a:extLst>
              <a:ext uri="{FF2B5EF4-FFF2-40B4-BE49-F238E27FC236}">
                <a16:creationId xmlns:a16="http://schemas.microsoft.com/office/drawing/2014/main" id="{E4F617C0-B478-E72E-BC37-03271F77E876}"/>
              </a:ext>
            </a:extLst>
          </p:cNvPr>
          <p:cNvPicPr>
            <a:picLocks noChangeAspect="1"/>
          </p:cNvPicPr>
          <p:nvPr/>
        </p:nvPicPr>
        <p:blipFill>
          <a:blip r:embed="rId5"/>
          <a:stretch>
            <a:fillRect/>
          </a:stretch>
        </p:blipFill>
        <p:spPr>
          <a:xfrm>
            <a:off x="1804815" y="5657849"/>
            <a:ext cx="2286738" cy="926563"/>
          </a:xfrm>
          <a:prstGeom prst="rect">
            <a:avLst/>
          </a:prstGeom>
        </p:spPr>
      </p:pic>
      <p:pic>
        <p:nvPicPr>
          <p:cNvPr id="5" name="image2.jpeg">
            <a:extLst>
              <a:ext uri="{FF2B5EF4-FFF2-40B4-BE49-F238E27FC236}">
                <a16:creationId xmlns:a16="http://schemas.microsoft.com/office/drawing/2014/main" id="{074B422F-DD3E-059D-5366-FC317E40F4C3}"/>
              </a:ext>
            </a:extLst>
          </p:cNvPr>
          <p:cNvPicPr>
            <a:picLocks noChangeAspect="1"/>
          </p:cNvPicPr>
          <p:nvPr/>
        </p:nvPicPr>
        <p:blipFill>
          <a:blip r:embed="rId6" cstate="print"/>
          <a:stretch>
            <a:fillRect/>
          </a:stretch>
        </p:blipFill>
        <p:spPr>
          <a:xfrm>
            <a:off x="192992" y="5892186"/>
            <a:ext cx="1418831" cy="784721"/>
          </a:xfrm>
          <a:prstGeom prst="rect">
            <a:avLst/>
          </a:prstGeom>
        </p:spPr>
      </p:pic>
    </p:spTree>
    <p:extLst>
      <p:ext uri="{BB962C8B-B14F-4D97-AF65-F5344CB8AC3E}">
        <p14:creationId xmlns:p14="http://schemas.microsoft.com/office/powerpoint/2010/main" val="2901843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39416" y="5733256"/>
            <a:ext cx="7147520" cy="792088"/>
          </a:xfrm>
        </p:spPr>
        <p:txBody>
          <a:bodyPr/>
          <a:lstStyle/>
          <a:p>
            <a:pPr marL="0" indent="0">
              <a:buNone/>
              <a:defRPr/>
            </a:pPr>
            <a:r>
              <a:rPr lang="de-DE" b="1" dirty="0" err="1"/>
              <a:t>ao</a:t>
            </a:r>
            <a:r>
              <a:rPr lang="de-DE" b="1" dirty="0"/>
              <a:t>. Univ. Prof. Dr. Peter Hilpold</a:t>
            </a:r>
          </a:p>
        </p:txBody>
      </p:sp>
      <p:sp>
        <p:nvSpPr>
          <p:cNvPr id="3" name="Rectangle 2"/>
          <p:cNvSpPr txBox="1">
            <a:spLocks noChangeArrowheads="1"/>
          </p:cNvSpPr>
          <p:nvPr/>
        </p:nvSpPr>
        <p:spPr bwMode="auto">
          <a:xfrm>
            <a:off x="335360" y="2010584"/>
            <a:ext cx="11521280" cy="1470025"/>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algn="ctr">
              <a:defRPr/>
            </a:pPr>
            <a:r>
              <a:rPr lang="de-DE" sz="4400" b="1" kern="0" dirty="0">
                <a:solidFill>
                  <a:srgbClr val="DA2127"/>
                </a:solidFill>
                <a:latin typeface="+mj-lt"/>
                <a:ea typeface="+mj-ea"/>
                <a:cs typeface="+mj-cs"/>
              </a:rPr>
              <a:t>Rechtsgutachten zur Rollenden Landstraße (ROLA)</a:t>
            </a:r>
          </a:p>
          <a:p>
            <a:pPr algn="ctr">
              <a:defRPr/>
            </a:pPr>
            <a:endParaRPr lang="de-DE" sz="3600" b="1" kern="0" dirty="0">
              <a:solidFill>
                <a:srgbClr val="DA2127"/>
              </a:solidFill>
              <a:latin typeface="+mj-lt"/>
              <a:ea typeface="+mj-ea"/>
              <a:cs typeface="+mj-cs"/>
            </a:endParaRPr>
          </a:p>
          <a:p>
            <a:pPr algn="ctr">
              <a:defRPr/>
            </a:pPr>
            <a:r>
              <a:rPr lang="de-DE" sz="3600" b="1" kern="0" dirty="0">
                <a:solidFill>
                  <a:srgbClr val="DA2127"/>
                </a:solidFill>
                <a:latin typeface="+mj-lt"/>
                <a:ea typeface="+mj-ea"/>
                <a:cs typeface="+mj-cs"/>
              </a:rPr>
              <a:t>Rechtliche Aspekte unter besonderer Berücksichtigung der Beihilfenproblematik</a:t>
            </a:r>
            <a:endParaRPr lang="it-IT" sz="3600" b="1" kern="0" dirty="0">
              <a:solidFill>
                <a:srgbClr val="DA2127"/>
              </a:solidFill>
              <a:latin typeface="+mj-lt"/>
              <a:ea typeface="+mj-ea"/>
              <a:cs typeface="+mj-cs"/>
            </a:endParaRPr>
          </a:p>
          <a:p>
            <a:pPr algn="ctr">
              <a:defRPr/>
            </a:pPr>
            <a:endParaRPr lang="de-DE" sz="4400" b="1" kern="0" dirty="0">
              <a:solidFill>
                <a:srgbClr val="DA2127"/>
              </a:solidFill>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1268760"/>
            <a:ext cx="10972800" cy="4680520"/>
          </a:xfrm>
        </p:spPr>
        <p:txBody>
          <a:bodyPr/>
          <a:lstStyle/>
          <a:p>
            <a:pPr marL="457200" indent="-457200" algn="l">
              <a:buFont typeface="Arial" panose="020B0604020202020204" pitchFamily="34" charset="0"/>
              <a:buChar char="•"/>
            </a:pPr>
            <a:r>
              <a:rPr lang="it-IT" sz="2600" dirty="0"/>
              <a:t>In </a:t>
            </a:r>
            <a:r>
              <a:rPr lang="it-IT" sz="2600" dirty="0" err="1"/>
              <a:t>Österreich</a:t>
            </a:r>
            <a:r>
              <a:rPr lang="it-IT" sz="2600" dirty="0"/>
              <a:t> </a:t>
            </a:r>
            <a:r>
              <a:rPr lang="it-IT" sz="2600" dirty="0" err="1"/>
              <a:t>besteht</a:t>
            </a:r>
            <a:r>
              <a:rPr lang="it-IT" sz="2600" dirty="0"/>
              <a:t> </a:t>
            </a:r>
            <a:r>
              <a:rPr lang="it-IT" sz="2600" dirty="0" err="1"/>
              <a:t>seit</a:t>
            </a:r>
            <a:r>
              <a:rPr lang="it-IT" sz="2600" dirty="0"/>
              <a:t> 2011 </a:t>
            </a:r>
            <a:r>
              <a:rPr lang="it-IT" sz="2600" dirty="0" err="1"/>
              <a:t>ein</a:t>
            </a:r>
            <a:r>
              <a:rPr lang="it-IT" sz="2600" dirty="0"/>
              <a:t> </a:t>
            </a:r>
            <a:r>
              <a:rPr lang="it-IT" sz="2600" dirty="0" err="1"/>
              <a:t>Beihilfeprogramm</a:t>
            </a:r>
            <a:r>
              <a:rPr lang="it-IT" sz="2600" dirty="0"/>
              <a:t> </a:t>
            </a:r>
            <a:r>
              <a:rPr lang="it-IT" sz="2600" dirty="0" err="1"/>
              <a:t>für</a:t>
            </a:r>
            <a:r>
              <a:rPr lang="it-IT" sz="2600" dirty="0"/>
              <a:t> die </a:t>
            </a:r>
            <a:r>
              <a:rPr lang="it-IT" sz="2600" dirty="0" err="1"/>
              <a:t>Erbringung</a:t>
            </a:r>
            <a:r>
              <a:rPr lang="it-IT" sz="2600" dirty="0"/>
              <a:t> von </a:t>
            </a:r>
            <a:r>
              <a:rPr lang="it-IT" sz="2600" dirty="0" err="1"/>
              <a:t>Schienengüterverkehrsleistungen</a:t>
            </a:r>
            <a:br>
              <a:rPr lang="it-IT" sz="2600" dirty="0"/>
            </a:br>
            <a:endParaRPr lang="it-IT" sz="2600" dirty="0"/>
          </a:p>
          <a:p>
            <a:pPr marL="457200" indent="-457200" algn="l">
              <a:buFont typeface="Arial" panose="020B0604020202020204" pitchFamily="34" charset="0"/>
              <a:buChar char="•"/>
            </a:pPr>
            <a:r>
              <a:rPr lang="it-IT" sz="2600" dirty="0" err="1"/>
              <a:t>Dieses</a:t>
            </a:r>
            <a:r>
              <a:rPr lang="it-IT" sz="2600" dirty="0"/>
              <a:t> </a:t>
            </a:r>
            <a:r>
              <a:rPr lang="it-IT" sz="2600" dirty="0" err="1"/>
              <a:t>Programm</a:t>
            </a:r>
            <a:r>
              <a:rPr lang="it-IT" sz="2600" dirty="0"/>
              <a:t> </a:t>
            </a:r>
            <a:r>
              <a:rPr lang="it-IT" sz="2600" dirty="0" err="1"/>
              <a:t>sieht</a:t>
            </a:r>
            <a:r>
              <a:rPr lang="it-IT" sz="2600" dirty="0"/>
              <a:t> u.a. die </a:t>
            </a:r>
            <a:r>
              <a:rPr lang="it-IT" sz="2600" dirty="0" err="1"/>
              <a:t>Förderung</a:t>
            </a:r>
            <a:r>
              <a:rPr lang="it-IT" sz="2600" dirty="0"/>
              <a:t> </a:t>
            </a:r>
            <a:r>
              <a:rPr lang="it-IT" sz="2600" dirty="0" err="1"/>
              <a:t>zugunsten</a:t>
            </a:r>
            <a:r>
              <a:rPr lang="it-IT" sz="2600" dirty="0"/>
              <a:t> der </a:t>
            </a:r>
            <a:r>
              <a:rPr lang="it-IT" sz="2600" b="1" dirty="0" err="1"/>
              <a:t>Rollenden</a:t>
            </a:r>
            <a:r>
              <a:rPr lang="it-IT" sz="2600" b="1" dirty="0"/>
              <a:t> </a:t>
            </a:r>
            <a:r>
              <a:rPr lang="it-IT" sz="2600" b="1" dirty="0" err="1"/>
              <a:t>Lanstraße</a:t>
            </a:r>
            <a:r>
              <a:rPr lang="it-IT" sz="2600" b="1" dirty="0"/>
              <a:t> (ROLA) </a:t>
            </a:r>
            <a:r>
              <a:rPr lang="it-IT" sz="2600" dirty="0"/>
              <a:t>in </a:t>
            </a:r>
            <a:r>
              <a:rPr lang="it-IT" sz="2600" dirty="0" err="1"/>
              <a:t>Bergregionen</a:t>
            </a:r>
            <a:r>
              <a:rPr lang="it-IT" sz="2600" dirty="0"/>
              <a:t> </a:t>
            </a:r>
            <a:r>
              <a:rPr lang="it-IT" sz="2600" dirty="0" err="1"/>
              <a:t>vor</a:t>
            </a:r>
            <a:br>
              <a:rPr lang="de-DE" sz="2200" dirty="0"/>
            </a:br>
            <a:endParaRPr lang="de-DE" sz="2200" dirty="0"/>
          </a:p>
          <a:p>
            <a:pPr marL="457200" indent="-457200" algn="l">
              <a:buFont typeface="Arial" panose="020B0604020202020204" pitchFamily="34" charset="0"/>
              <a:buChar char="•"/>
            </a:pPr>
            <a:r>
              <a:rPr lang="it-IT" sz="2600" dirty="0"/>
              <a:t>In </a:t>
            </a:r>
            <a:r>
              <a:rPr lang="it-IT" sz="2600" dirty="0" err="1"/>
              <a:t>Bergregionen</a:t>
            </a:r>
            <a:r>
              <a:rPr lang="it-IT" sz="2600" dirty="0"/>
              <a:t> </a:t>
            </a:r>
            <a:r>
              <a:rPr lang="it-IT" sz="2600" dirty="0" err="1"/>
              <a:t>wird</a:t>
            </a:r>
            <a:r>
              <a:rPr lang="it-IT" sz="2600" dirty="0"/>
              <a:t> von </a:t>
            </a:r>
            <a:r>
              <a:rPr lang="it-IT" sz="2600" dirty="0" err="1"/>
              <a:t>höheren</a:t>
            </a:r>
            <a:r>
              <a:rPr lang="it-IT" sz="2600" dirty="0"/>
              <a:t> </a:t>
            </a:r>
            <a:r>
              <a:rPr lang="it-IT" sz="2600" dirty="0" err="1"/>
              <a:t>externen</a:t>
            </a:r>
            <a:r>
              <a:rPr lang="it-IT" sz="2600" dirty="0"/>
              <a:t> </a:t>
            </a:r>
            <a:r>
              <a:rPr lang="it-IT" sz="2600" dirty="0" err="1"/>
              <a:t>Kosten</a:t>
            </a:r>
            <a:r>
              <a:rPr lang="it-IT" sz="2600" dirty="0"/>
              <a:t> </a:t>
            </a:r>
            <a:r>
              <a:rPr lang="it-IT" sz="2600" dirty="0" err="1"/>
              <a:t>des</a:t>
            </a:r>
            <a:r>
              <a:rPr lang="it-IT" sz="2600" dirty="0"/>
              <a:t> </a:t>
            </a:r>
            <a:r>
              <a:rPr lang="it-IT" sz="2600" dirty="0" err="1"/>
              <a:t>Straßenverkehrs</a:t>
            </a:r>
            <a:r>
              <a:rPr lang="it-IT" sz="2600" dirty="0"/>
              <a:t> </a:t>
            </a:r>
            <a:r>
              <a:rPr lang="it-IT" sz="2600" dirty="0" err="1"/>
              <a:t>ausgegangen</a:t>
            </a:r>
            <a:br>
              <a:rPr lang="it-IT" sz="2600" dirty="0"/>
            </a:br>
            <a:endParaRPr lang="it-IT" sz="2600" dirty="0"/>
          </a:p>
          <a:p>
            <a:pPr marL="457200" indent="-457200" algn="l">
              <a:buFont typeface="Arial" panose="020B0604020202020204" pitchFamily="34" charset="0"/>
              <a:buChar char="•"/>
            </a:pPr>
            <a:r>
              <a:rPr lang="it-IT" sz="2600" dirty="0" err="1"/>
              <a:t>Auf</a:t>
            </a:r>
            <a:r>
              <a:rPr lang="it-IT" sz="2600" dirty="0"/>
              <a:t> </a:t>
            </a:r>
            <a:r>
              <a:rPr lang="it-IT" sz="2600" dirty="0" err="1"/>
              <a:t>dieser</a:t>
            </a:r>
            <a:r>
              <a:rPr lang="it-IT" sz="2600" dirty="0"/>
              <a:t> </a:t>
            </a:r>
            <a:r>
              <a:rPr lang="it-IT" sz="2600" dirty="0" err="1"/>
              <a:t>Grundlage</a:t>
            </a:r>
            <a:r>
              <a:rPr lang="it-IT" sz="2600" dirty="0"/>
              <a:t> </a:t>
            </a:r>
            <a:r>
              <a:rPr lang="it-IT" sz="2600" dirty="0" err="1"/>
              <a:t>bekommt</a:t>
            </a:r>
            <a:r>
              <a:rPr lang="it-IT" sz="2600" dirty="0"/>
              <a:t> der ROLA-</a:t>
            </a:r>
            <a:r>
              <a:rPr lang="it-IT" sz="2600" dirty="0" err="1"/>
              <a:t>Betreiber</a:t>
            </a:r>
            <a:r>
              <a:rPr lang="it-IT" sz="2600" dirty="0"/>
              <a:t> </a:t>
            </a:r>
            <a:r>
              <a:rPr lang="it-IT" sz="2600" b="1" dirty="0"/>
              <a:t>Rail Cargo Operator (RCO) </a:t>
            </a:r>
            <a:r>
              <a:rPr lang="it-IT" sz="2600" dirty="0"/>
              <a:t>der ÖBB </a:t>
            </a:r>
            <a:r>
              <a:rPr lang="it-IT" sz="2600" dirty="0" err="1"/>
              <a:t>Beihilfen</a:t>
            </a:r>
            <a:r>
              <a:rPr lang="it-IT" sz="2600" dirty="0"/>
              <a:t>, die 2020 </a:t>
            </a:r>
            <a:r>
              <a:rPr lang="it-IT" sz="2600" b="1" dirty="0" err="1"/>
              <a:t>erhöht</a:t>
            </a:r>
            <a:r>
              <a:rPr lang="it-IT" sz="2600" b="1" dirty="0"/>
              <a:t> </a:t>
            </a:r>
            <a:r>
              <a:rPr lang="it-IT" sz="2600" b="1" dirty="0" err="1"/>
              <a:t>wurden</a:t>
            </a:r>
            <a:endParaRPr lang="de-DE" sz="2600" dirty="0"/>
          </a:p>
        </p:txBody>
      </p:sp>
      <p:sp>
        <p:nvSpPr>
          <p:cNvPr id="3" name="Titel 2"/>
          <p:cNvSpPr>
            <a:spLocks noGrp="1"/>
          </p:cNvSpPr>
          <p:nvPr>
            <p:ph type="title"/>
          </p:nvPr>
        </p:nvSpPr>
        <p:spPr/>
        <p:txBody>
          <a:bodyPr/>
          <a:lstStyle/>
          <a:p>
            <a:r>
              <a:rPr lang="de-DE" dirty="0">
                <a:solidFill>
                  <a:srgbClr val="DA2127"/>
                </a:solidFill>
              </a:rPr>
              <a:t>Ausgangspunkt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4">
            <a:extLst>
              <a:ext uri="{FF2B5EF4-FFF2-40B4-BE49-F238E27FC236}">
                <a16:creationId xmlns:a16="http://schemas.microsoft.com/office/drawing/2014/main" id="{5FE4B366-5E50-40C1-B6E7-D4E0B1102027}"/>
              </a:ext>
            </a:extLst>
          </p:cNvPr>
          <p:cNvSpPr>
            <a:spLocks noGrp="1"/>
          </p:cNvSpPr>
          <p:nvPr>
            <p:ph type="subTitle" idx="1"/>
          </p:nvPr>
        </p:nvSpPr>
        <p:spPr>
          <a:xfrm>
            <a:off x="609600" y="116632"/>
            <a:ext cx="10972800" cy="6552728"/>
          </a:xfrm>
        </p:spPr>
        <p:txBody>
          <a:bodyPr/>
          <a:lstStyle/>
          <a:p>
            <a:pPr marL="457200" indent="-457200" algn="l">
              <a:buFont typeface="Arial" panose="020B0604020202020204" pitchFamily="34" charset="0"/>
              <a:buChar char="•"/>
            </a:pPr>
            <a:r>
              <a:rPr lang="it-IT" sz="2500" dirty="0"/>
              <a:t>Da </a:t>
            </a:r>
            <a:r>
              <a:rPr lang="it-IT" sz="2500" dirty="0" err="1"/>
              <a:t>Beihilfen</a:t>
            </a:r>
            <a:r>
              <a:rPr lang="it-IT" sz="2500" dirty="0"/>
              <a:t> den </a:t>
            </a:r>
            <a:r>
              <a:rPr lang="it-IT" sz="2500" dirty="0" err="1"/>
              <a:t>Wettbewerb</a:t>
            </a:r>
            <a:r>
              <a:rPr lang="it-IT" sz="2500" dirty="0"/>
              <a:t> </a:t>
            </a:r>
            <a:r>
              <a:rPr lang="it-IT" sz="2500" dirty="0" err="1"/>
              <a:t>zwischen</a:t>
            </a:r>
            <a:r>
              <a:rPr lang="it-IT" sz="2500" dirty="0"/>
              <a:t> EU-</a:t>
            </a:r>
            <a:r>
              <a:rPr lang="it-IT" sz="2500" dirty="0" err="1"/>
              <a:t>Mitgliedsstaaten</a:t>
            </a:r>
            <a:r>
              <a:rPr lang="it-IT" sz="2500" dirty="0"/>
              <a:t> </a:t>
            </a:r>
            <a:r>
              <a:rPr lang="it-IT" sz="2500" dirty="0" err="1"/>
              <a:t>erheblich</a:t>
            </a:r>
            <a:r>
              <a:rPr lang="it-IT" sz="2500" dirty="0"/>
              <a:t> </a:t>
            </a:r>
            <a:r>
              <a:rPr lang="it-IT" sz="2500" dirty="0" err="1"/>
              <a:t>beeinträchtigen</a:t>
            </a:r>
            <a:r>
              <a:rPr lang="it-IT" sz="2500" dirty="0"/>
              <a:t> </a:t>
            </a:r>
            <a:r>
              <a:rPr lang="it-IT" sz="2500" dirty="0" err="1"/>
              <a:t>können</a:t>
            </a:r>
            <a:r>
              <a:rPr lang="it-IT" sz="2500" dirty="0"/>
              <a:t>, </a:t>
            </a:r>
            <a:r>
              <a:rPr lang="it-IT" sz="2500" dirty="0" err="1"/>
              <a:t>müssen</a:t>
            </a:r>
            <a:r>
              <a:rPr lang="it-IT" sz="2500" dirty="0"/>
              <a:t> </a:t>
            </a:r>
            <a:r>
              <a:rPr lang="it-IT" sz="2500" dirty="0" err="1"/>
              <a:t>diese</a:t>
            </a:r>
            <a:r>
              <a:rPr lang="it-IT" sz="2500" dirty="0"/>
              <a:t> </a:t>
            </a:r>
            <a:r>
              <a:rPr lang="it-IT" sz="2500" dirty="0" err="1"/>
              <a:t>durch</a:t>
            </a:r>
            <a:r>
              <a:rPr lang="it-IT" sz="2500" dirty="0"/>
              <a:t> die </a:t>
            </a:r>
            <a:r>
              <a:rPr lang="it-IT" sz="2500" dirty="0" err="1"/>
              <a:t>europäische</a:t>
            </a:r>
            <a:r>
              <a:rPr lang="it-IT" sz="2500" dirty="0"/>
              <a:t> </a:t>
            </a:r>
            <a:r>
              <a:rPr lang="it-IT" sz="2500" dirty="0" err="1"/>
              <a:t>Kommission</a:t>
            </a:r>
            <a:r>
              <a:rPr lang="it-IT" sz="2500" dirty="0"/>
              <a:t> (EK) </a:t>
            </a:r>
            <a:r>
              <a:rPr lang="it-IT" sz="2500" dirty="0" err="1"/>
              <a:t>genehmigt</a:t>
            </a:r>
            <a:r>
              <a:rPr lang="it-IT" sz="2500" dirty="0"/>
              <a:t> </a:t>
            </a:r>
            <a:r>
              <a:rPr lang="it-IT" sz="2500" dirty="0" err="1"/>
              <a:t>werden</a:t>
            </a:r>
            <a:endParaRPr lang="it-IT" sz="2500" dirty="0"/>
          </a:p>
          <a:p>
            <a:pPr algn="l"/>
            <a:endParaRPr lang="de-DE" sz="800" dirty="0"/>
          </a:p>
          <a:p>
            <a:pPr algn="l"/>
            <a:endParaRPr lang="de-DE" sz="800" dirty="0"/>
          </a:p>
          <a:p>
            <a:pPr marL="457200" indent="-457200" algn="l">
              <a:buFont typeface="Arial" panose="020B0604020202020204" pitchFamily="34" charset="0"/>
              <a:buChar char="•"/>
            </a:pPr>
            <a:r>
              <a:rPr lang="de-DE" sz="2500" dirty="0"/>
              <a:t>Das österreichische Beihilfeprogramm für bestimmte </a:t>
            </a:r>
            <a:r>
              <a:rPr lang="de-DE" sz="2500" dirty="0" err="1"/>
              <a:t>Schinenverkehrsleistung</a:t>
            </a:r>
            <a:r>
              <a:rPr lang="de-DE" sz="2500" dirty="0"/>
              <a:t> wurde durch die EK erstmals mit </a:t>
            </a:r>
            <a:r>
              <a:rPr lang="de-DE" sz="2500" b="1" dirty="0"/>
              <a:t>Genehmigungsbeschluss 2012 </a:t>
            </a:r>
            <a:r>
              <a:rPr lang="de-DE" sz="2500" dirty="0"/>
              <a:t>genehmigt. Nachfolgende Beschlüsse nehmen auf den Beschluss 2012 Bezug</a:t>
            </a:r>
          </a:p>
          <a:p>
            <a:pPr marL="457200" indent="-457200" algn="l">
              <a:buFont typeface="Arial" panose="020B0604020202020204" pitchFamily="34" charset="0"/>
              <a:buChar char="•"/>
            </a:pPr>
            <a:endParaRPr lang="de-DE" sz="800" dirty="0"/>
          </a:p>
          <a:p>
            <a:pPr marL="457200" indent="-457200" algn="l">
              <a:buFont typeface="Arial" panose="020B0604020202020204" pitchFamily="34" charset="0"/>
              <a:buChar char="•"/>
            </a:pPr>
            <a:endParaRPr lang="de-DE" sz="800" dirty="0"/>
          </a:p>
          <a:p>
            <a:pPr marL="457200" indent="-457200" algn="l">
              <a:buFont typeface="Arial" panose="020B0604020202020204" pitchFamily="34" charset="0"/>
              <a:buChar char="•"/>
            </a:pPr>
            <a:r>
              <a:rPr lang="it-IT" sz="2500" dirty="0"/>
              <a:t>Im </a:t>
            </a:r>
            <a:r>
              <a:rPr lang="it-IT" sz="2500" dirty="0" err="1"/>
              <a:t>Rahmen</a:t>
            </a:r>
            <a:r>
              <a:rPr lang="it-IT" sz="2500" dirty="0"/>
              <a:t> </a:t>
            </a:r>
            <a:r>
              <a:rPr lang="it-IT" sz="2500" dirty="0" err="1"/>
              <a:t>des</a:t>
            </a:r>
            <a:r>
              <a:rPr lang="it-IT" sz="2500" dirty="0"/>
              <a:t> </a:t>
            </a:r>
            <a:r>
              <a:rPr lang="it-IT" sz="2500" dirty="0" err="1"/>
              <a:t>Beihilfeprogramms</a:t>
            </a:r>
            <a:r>
              <a:rPr lang="it-IT" sz="2500" dirty="0"/>
              <a:t> </a:t>
            </a:r>
            <a:r>
              <a:rPr lang="it-IT" sz="2500" dirty="0" err="1"/>
              <a:t>wird</a:t>
            </a:r>
            <a:r>
              <a:rPr lang="it-IT" sz="2500" dirty="0"/>
              <a:t> </a:t>
            </a:r>
            <a:r>
              <a:rPr lang="it-IT" sz="2500" dirty="0" err="1"/>
              <a:t>auch</a:t>
            </a:r>
            <a:r>
              <a:rPr lang="it-IT" sz="2500" dirty="0"/>
              <a:t> die ROLA </a:t>
            </a:r>
            <a:r>
              <a:rPr lang="it-IT" sz="2500" dirty="0" err="1"/>
              <a:t>auf</a:t>
            </a:r>
            <a:r>
              <a:rPr lang="it-IT" sz="2500" dirty="0"/>
              <a:t> der </a:t>
            </a:r>
            <a:r>
              <a:rPr lang="it-IT" sz="2500" dirty="0" err="1"/>
              <a:t>Strecke</a:t>
            </a:r>
            <a:r>
              <a:rPr lang="it-IT" sz="2500" dirty="0"/>
              <a:t> </a:t>
            </a:r>
            <a:r>
              <a:rPr lang="it-IT" sz="2500" dirty="0" err="1"/>
              <a:t>Wörgl</a:t>
            </a:r>
            <a:r>
              <a:rPr lang="it-IT" sz="2500" dirty="0"/>
              <a:t> – </a:t>
            </a:r>
            <a:r>
              <a:rPr lang="it-IT" sz="2500" dirty="0" err="1"/>
              <a:t>Brennersee</a:t>
            </a:r>
            <a:r>
              <a:rPr lang="it-IT" sz="2500" dirty="0"/>
              <a:t> – </a:t>
            </a:r>
            <a:r>
              <a:rPr lang="it-IT" sz="2500" dirty="0" err="1"/>
              <a:t>Wörgl</a:t>
            </a:r>
            <a:r>
              <a:rPr lang="it-IT" sz="2500" dirty="0"/>
              <a:t> </a:t>
            </a:r>
            <a:r>
              <a:rPr lang="it-IT" sz="2500" dirty="0" err="1"/>
              <a:t>gefördert</a:t>
            </a:r>
            <a:endParaRPr lang="de-DE" sz="2500" b="1" dirty="0"/>
          </a:p>
          <a:p>
            <a:pPr lvl="1" algn="l"/>
            <a:endParaRPr lang="de-DE" sz="800" b="1" dirty="0"/>
          </a:p>
          <a:p>
            <a:pPr lvl="1" algn="l"/>
            <a:endParaRPr lang="de-DE" sz="800" b="1" dirty="0"/>
          </a:p>
          <a:p>
            <a:pPr marL="457200" indent="-457200" algn="l">
              <a:buFont typeface="Arial" panose="020B0604020202020204" pitchFamily="34" charset="0"/>
              <a:buChar char="•"/>
            </a:pPr>
            <a:r>
              <a:rPr lang="de-DE" sz="2500" dirty="0"/>
              <a:t>Zu prüfen ist in diesem Zusammenhang, ob die dafür erforderlichen </a:t>
            </a:r>
            <a:r>
              <a:rPr lang="de-DE" sz="2500" b="1" dirty="0"/>
              <a:t>EU-rechtlichen Voraussetzungen gegeben </a:t>
            </a:r>
            <a:r>
              <a:rPr lang="de-DE" sz="2500" dirty="0"/>
              <a:t>sind und ob diesen Förderungen </a:t>
            </a:r>
            <a:r>
              <a:rPr lang="de-DE" sz="2500" b="1" dirty="0"/>
              <a:t>tatsächlich ihren Zweck erfüllen</a:t>
            </a:r>
            <a:br>
              <a:rPr lang="de-DE" sz="2600" b="1" dirty="0"/>
            </a:br>
            <a:endParaRPr lang="de-DE" sz="2600" b="1" dirty="0"/>
          </a:p>
          <a:p>
            <a:pPr algn="l"/>
            <a:br>
              <a:rPr lang="de-DE" sz="2600" dirty="0"/>
            </a:br>
            <a:endParaRPr lang="de-DE" sz="2600" dirty="0"/>
          </a:p>
        </p:txBody>
      </p:sp>
    </p:spTree>
    <p:extLst>
      <p:ext uri="{BB962C8B-B14F-4D97-AF65-F5344CB8AC3E}">
        <p14:creationId xmlns:p14="http://schemas.microsoft.com/office/powerpoint/2010/main" val="252229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4">
            <a:extLst>
              <a:ext uri="{FF2B5EF4-FFF2-40B4-BE49-F238E27FC236}">
                <a16:creationId xmlns:a16="http://schemas.microsoft.com/office/drawing/2014/main" id="{6AD11D36-B7A7-43D7-B3B9-A41572BBE43A}"/>
              </a:ext>
            </a:extLst>
          </p:cNvPr>
          <p:cNvSpPr>
            <a:spLocks noGrp="1"/>
          </p:cNvSpPr>
          <p:nvPr>
            <p:ph type="subTitle" idx="1"/>
          </p:nvPr>
        </p:nvSpPr>
        <p:spPr>
          <a:xfrm>
            <a:off x="609600" y="404664"/>
            <a:ext cx="10972800" cy="4824536"/>
          </a:xfrm>
        </p:spPr>
        <p:txBody>
          <a:bodyPr/>
          <a:lstStyle/>
          <a:p>
            <a:pPr marL="457200" indent="-457200" algn="l">
              <a:buFont typeface="Arial" panose="020B0604020202020204" pitchFamily="34" charset="0"/>
              <a:buChar char="•"/>
            </a:pPr>
            <a:r>
              <a:rPr lang="de-DE" sz="2200" dirty="0"/>
              <a:t>Für den </a:t>
            </a:r>
            <a:r>
              <a:rPr lang="de-DE" sz="2200" b="1" dirty="0"/>
              <a:t>Verkehrssektor</a:t>
            </a:r>
            <a:r>
              <a:rPr lang="de-DE" sz="2200" dirty="0"/>
              <a:t> enthält </a:t>
            </a:r>
            <a:r>
              <a:rPr lang="de-DE" sz="2200" b="1" dirty="0"/>
              <a:t>Art. 93 AEUV </a:t>
            </a:r>
            <a:r>
              <a:rPr lang="de-DE" sz="2200" dirty="0"/>
              <a:t>eine eigene Beihilfenregelung:</a:t>
            </a:r>
          </a:p>
          <a:p>
            <a:pPr marL="1371600" lvl="2" indent="-457200" algn="l">
              <a:buFont typeface="Arial" panose="020B0604020202020204" pitchFamily="34" charset="0"/>
              <a:buChar char="•"/>
            </a:pPr>
            <a:endParaRPr lang="de-DE" sz="2200" dirty="0"/>
          </a:p>
          <a:p>
            <a:pPr marL="457200" indent="-457200" algn="l">
              <a:buFont typeface="Arial" panose="020B0604020202020204" pitchFamily="34" charset="0"/>
              <a:buChar char="•"/>
            </a:pPr>
            <a:r>
              <a:rPr lang="it-IT" sz="2200" b="1" dirty="0" err="1"/>
              <a:t>Koordinierungsbeihilfen</a:t>
            </a:r>
            <a:r>
              <a:rPr lang="it-IT" sz="2200" b="1" dirty="0"/>
              <a:t>: </a:t>
            </a:r>
            <a:r>
              <a:rPr lang="it-IT" sz="2200" dirty="0"/>
              <a:t>L</a:t>
            </a:r>
            <a:r>
              <a:rPr lang="de-DE" sz="2200" dirty="0" err="1"/>
              <a:t>enkende</a:t>
            </a:r>
            <a:r>
              <a:rPr lang="de-DE" sz="2200" dirty="0"/>
              <a:t> bzw. gestaltende Eingriffe des Staates in die Entwicklung des Verkehrssektors zur Verfolgung bestimmter Allgemeininteressen, wobei das Ziel verfolgt werde, Marktversagen zu beheben (z.B. Umweltkosten internalisieren, Interoperabilität verschiedener Verkehrssysteme ermöglichen)</a:t>
            </a:r>
          </a:p>
          <a:p>
            <a:pPr lvl="2" algn="l"/>
            <a:endParaRPr lang="de-DE" sz="2200" b="1" dirty="0"/>
          </a:p>
          <a:p>
            <a:pPr marL="457200" indent="-457200" algn="l">
              <a:buFont typeface="Arial" panose="020B0604020202020204" pitchFamily="34" charset="0"/>
              <a:buChar char="•"/>
            </a:pPr>
            <a:r>
              <a:rPr lang="it-IT" sz="2200" b="1" dirty="0" err="1"/>
              <a:t>Abgeltungsbeihilfen</a:t>
            </a:r>
            <a:r>
              <a:rPr lang="it-IT" sz="2200" b="1" dirty="0"/>
              <a:t>: </a:t>
            </a:r>
            <a:r>
              <a:rPr lang="de-DE" sz="2200" dirty="0"/>
              <a:t>Leistungen der Daseinsvorsorge für einen öffentlichen Dienst, den Verkehrsunternehmen im eigenen wirtschaftlichen Interesse nicht oder nicht unter den gleichen Bedingungen übernehmen würde (</a:t>
            </a:r>
            <a:r>
              <a:rPr lang="de-DE" sz="2200" dirty="0">
                <a:effectLst/>
                <a:latin typeface="Calibri" panose="020F0502020204030204" pitchFamily="34" charset="0"/>
                <a:ea typeface="Calibri" panose="020F0502020204030204" pitchFamily="34" charset="0"/>
                <a:cs typeface="Times New Roman" panose="02020603050405020304" pitchFamily="18" charset="0"/>
              </a:rPr>
              <a:t>„öffentliche Dienst“)</a:t>
            </a:r>
          </a:p>
          <a:p>
            <a:pPr algn="l"/>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200" dirty="0">
                <a:latin typeface="Calibri" panose="020F0502020204030204" pitchFamily="34" charset="0"/>
                <a:ea typeface="Calibri" panose="020F0502020204030204" pitchFamily="34" charset="0"/>
                <a:cs typeface="Times New Roman" panose="02020603050405020304" pitchFamily="18" charset="0"/>
              </a:rPr>
              <a:t>Wichtige Spezifikationen sind  der „</a:t>
            </a:r>
            <a:r>
              <a:rPr lang="de-DE" sz="2200" b="1" dirty="0">
                <a:latin typeface="Calibri" panose="020F0502020204030204" pitchFamily="34" charset="0"/>
                <a:ea typeface="Calibri" panose="020F0502020204030204" pitchFamily="34" charset="0"/>
                <a:cs typeface="Times New Roman" panose="02020603050405020304" pitchFamily="18" charset="0"/>
              </a:rPr>
              <a:t>Mitteilung der Kommission, Gemeinschaftliche Leitlinien für staatliche Beihilfen an Eisenbahnunternehmen</a:t>
            </a:r>
            <a:r>
              <a:rPr lang="de-DE" sz="2200" dirty="0">
                <a:latin typeface="Calibri" panose="020F0502020204030204" pitchFamily="34" charset="0"/>
                <a:ea typeface="Calibri" panose="020F0502020204030204" pitchFamily="34" charset="0"/>
                <a:cs typeface="Times New Roman" panose="02020603050405020304" pitchFamily="18" charset="0"/>
              </a:rPr>
              <a:t>“ aus 2008 zu entnehmen </a:t>
            </a:r>
            <a:br>
              <a:rPr lang="de-DE" sz="2200" dirty="0">
                <a:latin typeface="Calibri" panose="020F0502020204030204" pitchFamily="34" charset="0"/>
                <a:ea typeface="Calibri" panose="020F0502020204030204" pitchFamily="34" charset="0"/>
                <a:cs typeface="Times New Roman" panose="02020603050405020304" pitchFamily="18" charset="0"/>
              </a:rPr>
            </a:b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200" dirty="0">
                <a:latin typeface="Calibri" panose="020F0502020204030204" pitchFamily="34" charset="0"/>
                <a:ea typeface="Calibri" panose="020F0502020204030204" pitchFamily="34" charset="0"/>
                <a:cs typeface="Times New Roman" panose="02020603050405020304" pitchFamily="18" charset="0"/>
              </a:rPr>
              <a:t>Bei dem österreichischen Beihilfeprogramm handelt es sich um eine „Koordinierungsbeihilfe“</a:t>
            </a:r>
          </a:p>
          <a:p>
            <a:pPr marL="457200" indent="-457200" algn="l">
              <a:buFont typeface="Arial" panose="020B0604020202020204" pitchFamily="34" charset="0"/>
              <a:buChar char="•"/>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de-DE" sz="2000" b="1" dirty="0">
              <a:latin typeface="Calibri" panose="020F0502020204030204" pitchFamily="34" charset="0"/>
              <a:cs typeface="Times New Roman" panose="02020603050405020304" pitchFamily="18" charset="0"/>
            </a:endParaRPr>
          </a:p>
          <a:p>
            <a:pPr algn="l"/>
            <a:br>
              <a:rPr lang="de-DE" sz="1400" b="1" dirty="0"/>
            </a:br>
            <a:endParaRPr lang="de-DE" sz="1400" b="1" dirty="0"/>
          </a:p>
          <a:p>
            <a:pPr algn="l"/>
            <a:br>
              <a:rPr lang="de-DE" sz="2600" dirty="0"/>
            </a:br>
            <a:endParaRPr lang="de-DE" sz="2600" dirty="0"/>
          </a:p>
        </p:txBody>
      </p:sp>
    </p:spTree>
    <p:extLst>
      <p:ext uri="{BB962C8B-B14F-4D97-AF65-F5344CB8AC3E}">
        <p14:creationId xmlns:p14="http://schemas.microsoft.com/office/powerpoint/2010/main" val="410924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4">
            <a:extLst>
              <a:ext uri="{FF2B5EF4-FFF2-40B4-BE49-F238E27FC236}">
                <a16:creationId xmlns:a16="http://schemas.microsoft.com/office/drawing/2014/main" id="{F27C9A60-4D8A-4701-AED2-CF24A5936393}"/>
              </a:ext>
            </a:extLst>
          </p:cNvPr>
          <p:cNvSpPr>
            <a:spLocks noGrp="1"/>
          </p:cNvSpPr>
          <p:nvPr>
            <p:ph type="subTitle" idx="1"/>
          </p:nvPr>
        </p:nvSpPr>
        <p:spPr>
          <a:xfrm>
            <a:off x="609600" y="404664"/>
            <a:ext cx="10972800" cy="4032448"/>
          </a:xfrm>
        </p:spPr>
        <p:txBody>
          <a:bodyPr/>
          <a:lstStyle/>
          <a:p>
            <a:pPr marL="457200" indent="-457200" algn="l">
              <a:buFont typeface="Arial" panose="020B0604020202020204" pitchFamily="34" charset="0"/>
              <a:buChar char="•"/>
            </a:pPr>
            <a:r>
              <a:rPr lang="it-IT" sz="2800" dirty="0" err="1"/>
              <a:t>Laut</a:t>
            </a:r>
            <a:r>
              <a:rPr lang="it-IT" sz="2800" dirty="0"/>
              <a:t> den </a:t>
            </a:r>
            <a:r>
              <a:rPr lang="it-IT" sz="2800" dirty="0" err="1"/>
              <a:t>Leitlinien</a:t>
            </a:r>
            <a:r>
              <a:rPr lang="it-IT" sz="2800" dirty="0"/>
              <a:t> der </a:t>
            </a:r>
            <a:r>
              <a:rPr lang="it-IT" sz="2800" dirty="0" err="1"/>
              <a:t>Kommission</a:t>
            </a:r>
            <a:r>
              <a:rPr lang="it-IT" sz="2800" dirty="0"/>
              <a:t> </a:t>
            </a:r>
            <a:r>
              <a:rPr lang="de-DE" sz="2800" dirty="0"/>
              <a:t>für staatliche Beihilfen an Eisenbahnunternehmen muss die </a:t>
            </a:r>
            <a:r>
              <a:rPr lang="de-DE" sz="2800" i="1" dirty="0"/>
              <a:t>Notwendigkeit und Verhältnismäßigkeit der Beihilfe </a:t>
            </a:r>
            <a:r>
              <a:rPr lang="de-DE" sz="2800" dirty="0"/>
              <a:t>gegeben sein. Außerdem muss</a:t>
            </a:r>
            <a:br>
              <a:rPr lang="de-DE" sz="2800" dirty="0"/>
            </a:br>
            <a:endParaRPr lang="de-DE" sz="2800" dirty="0"/>
          </a:p>
          <a:p>
            <a:pPr marL="914400" lvl="1" indent="-457200" algn="l">
              <a:buFont typeface="Wingdings" panose="05000000000000000000" pitchFamily="2" charset="2"/>
              <a:buChar char="Ø"/>
            </a:pPr>
            <a:r>
              <a:rPr lang="de-DE" sz="2400" dirty="0"/>
              <a:t>nachgewiesen werden, dass die Beihilfe</a:t>
            </a:r>
            <a:r>
              <a:rPr lang="de-DE" sz="2400" b="1" dirty="0"/>
              <a:t> tatsächlich zu einer nachhaltigen Verkehrsverlagerung</a:t>
            </a:r>
            <a:r>
              <a:rPr lang="de-DE" sz="2400" dirty="0"/>
              <a:t> auf die Schiene geführt hat;</a:t>
            </a:r>
            <a:br>
              <a:rPr lang="de-DE" sz="2400" dirty="0"/>
            </a:br>
            <a:endParaRPr lang="de-DE" sz="2400" dirty="0"/>
          </a:p>
          <a:p>
            <a:pPr marL="914400" lvl="1" indent="-457200" algn="l">
              <a:buFont typeface="Wingdings" panose="05000000000000000000" pitchFamily="2" charset="2"/>
              <a:buChar char="Ø"/>
            </a:pPr>
            <a:r>
              <a:rPr lang="de-DE" sz="2400" dirty="0"/>
              <a:t>dass die </a:t>
            </a:r>
            <a:r>
              <a:rPr lang="de-DE" sz="2400" b="1" dirty="0"/>
              <a:t>Beihilfe sich auf den Preis niederschlägt</a:t>
            </a:r>
            <a:r>
              <a:rPr lang="de-DE" sz="2400" dirty="0"/>
              <a:t>, die dem Kunden in Rechnung gestellt wird;</a:t>
            </a:r>
            <a:br>
              <a:rPr lang="de-DE" sz="2400" dirty="0"/>
            </a:br>
            <a:endParaRPr lang="de-DE" sz="2400" dirty="0"/>
          </a:p>
          <a:p>
            <a:pPr marL="914400" lvl="1" indent="-457200" algn="l">
              <a:buFont typeface="Wingdings" panose="05000000000000000000" pitchFamily="2" charset="2"/>
              <a:buChar char="Ø"/>
            </a:pPr>
            <a:r>
              <a:rPr lang="de-DE" sz="2400" dirty="0"/>
              <a:t>eine realistische Aussicht bestehen, dass es zu </a:t>
            </a:r>
            <a:r>
              <a:rPr lang="de-DE" sz="2400" b="1" dirty="0"/>
              <a:t>keiner Rückverlagerung </a:t>
            </a:r>
            <a:r>
              <a:rPr lang="de-DE" sz="2400" dirty="0"/>
              <a:t>des Verkehrs kommt.</a:t>
            </a:r>
            <a:br>
              <a:rPr lang="de-DE" sz="2400" dirty="0"/>
            </a:br>
            <a:endParaRPr lang="de-DE" sz="2400" dirty="0"/>
          </a:p>
          <a:p>
            <a:pPr marL="457200" indent="-457200" algn="l">
              <a:buFont typeface="Arial" panose="020B0604020202020204" pitchFamily="34" charset="0"/>
              <a:buChar char="•"/>
            </a:pPr>
            <a:endParaRPr lang="de-DE" sz="2600" dirty="0"/>
          </a:p>
          <a:p>
            <a:pPr marL="457200" indent="-457200" algn="l">
              <a:buFont typeface="Arial" panose="020B0604020202020204" pitchFamily="34" charset="0"/>
              <a:buChar char="•"/>
            </a:pPr>
            <a:endParaRPr lang="de-DE" sz="2600" dirty="0"/>
          </a:p>
          <a:p>
            <a:pPr lvl="2" algn="l"/>
            <a:endParaRPr lang="de-DE" sz="1800" b="1" dirty="0"/>
          </a:p>
          <a:p>
            <a:pPr marL="457200" indent="-457200" algn="l">
              <a:buFont typeface="Arial" panose="020B0604020202020204" pitchFamily="34" charset="0"/>
              <a:buChar char="•"/>
            </a:pPr>
            <a:endParaRPr lang="de-DE" sz="2600" b="1" dirty="0"/>
          </a:p>
          <a:p>
            <a:pPr lvl="3" algn="l"/>
            <a:br>
              <a:rPr lang="de-DE" sz="1400" b="1" dirty="0"/>
            </a:br>
            <a:endParaRPr lang="de-DE" sz="1400" b="1" dirty="0"/>
          </a:p>
          <a:p>
            <a:pPr algn="l"/>
            <a:br>
              <a:rPr lang="de-DE" sz="2600" dirty="0"/>
            </a:br>
            <a:endParaRPr lang="de-DE" sz="2600" dirty="0"/>
          </a:p>
        </p:txBody>
      </p:sp>
    </p:spTree>
    <p:extLst>
      <p:ext uri="{BB962C8B-B14F-4D97-AF65-F5344CB8AC3E}">
        <p14:creationId xmlns:p14="http://schemas.microsoft.com/office/powerpoint/2010/main" val="1257912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79EDAA9-E04D-4623-8EFB-6EC707BC8C41}"/>
              </a:ext>
            </a:extLst>
          </p:cNvPr>
          <p:cNvSpPr>
            <a:spLocks noGrp="1"/>
          </p:cNvSpPr>
          <p:nvPr>
            <p:ph type="title"/>
          </p:nvPr>
        </p:nvSpPr>
        <p:spPr/>
        <p:txBody>
          <a:bodyPr/>
          <a:lstStyle/>
          <a:p>
            <a:r>
              <a:rPr lang="it-IT" sz="4000" dirty="0" err="1">
                <a:solidFill>
                  <a:srgbClr val="DA2127"/>
                </a:solidFill>
              </a:rPr>
              <a:t>Das</a:t>
            </a:r>
            <a:r>
              <a:rPr lang="it-IT" sz="4000" dirty="0">
                <a:solidFill>
                  <a:srgbClr val="DA2127"/>
                </a:solidFill>
              </a:rPr>
              <a:t> </a:t>
            </a:r>
            <a:r>
              <a:rPr lang="it-IT" sz="4000" dirty="0" err="1">
                <a:solidFill>
                  <a:srgbClr val="DA2127"/>
                </a:solidFill>
              </a:rPr>
              <a:t>Prüfverfahren</a:t>
            </a:r>
            <a:r>
              <a:rPr lang="it-IT" sz="4000" dirty="0">
                <a:solidFill>
                  <a:srgbClr val="DA2127"/>
                </a:solidFill>
              </a:rPr>
              <a:t> </a:t>
            </a:r>
            <a:r>
              <a:rPr lang="it-IT" sz="4000" dirty="0" err="1">
                <a:solidFill>
                  <a:srgbClr val="DA2127"/>
                </a:solidFill>
              </a:rPr>
              <a:t>gegenüber</a:t>
            </a:r>
            <a:r>
              <a:rPr lang="it-IT" sz="4000" dirty="0">
                <a:solidFill>
                  <a:srgbClr val="DA2127"/>
                </a:solidFill>
              </a:rPr>
              <a:t> den </a:t>
            </a:r>
            <a:r>
              <a:rPr lang="it-IT" sz="4000" dirty="0" err="1">
                <a:solidFill>
                  <a:srgbClr val="DA2127"/>
                </a:solidFill>
              </a:rPr>
              <a:t>österreichischen</a:t>
            </a:r>
            <a:r>
              <a:rPr lang="it-IT" sz="4000" dirty="0">
                <a:solidFill>
                  <a:srgbClr val="DA2127"/>
                </a:solidFill>
              </a:rPr>
              <a:t> </a:t>
            </a:r>
            <a:r>
              <a:rPr lang="it-IT" sz="4000" dirty="0" err="1">
                <a:solidFill>
                  <a:srgbClr val="DA2127"/>
                </a:solidFill>
              </a:rPr>
              <a:t>Beihilfen</a:t>
            </a:r>
            <a:endParaRPr lang="it-IT" sz="4000" dirty="0"/>
          </a:p>
        </p:txBody>
      </p:sp>
      <p:sp>
        <p:nvSpPr>
          <p:cNvPr id="4" name="Rettangolo 3">
            <a:extLst>
              <a:ext uri="{FF2B5EF4-FFF2-40B4-BE49-F238E27FC236}">
                <a16:creationId xmlns:a16="http://schemas.microsoft.com/office/drawing/2014/main" id="{E37B3EE9-BD76-44A1-BB71-276F45607AB7}"/>
              </a:ext>
            </a:extLst>
          </p:cNvPr>
          <p:cNvSpPr/>
          <p:nvPr/>
        </p:nvSpPr>
        <p:spPr>
          <a:xfrm>
            <a:off x="609600" y="2132856"/>
            <a:ext cx="10972800" cy="3877985"/>
          </a:xfrm>
          <a:prstGeom prst="rect">
            <a:avLst/>
          </a:prstGeom>
        </p:spPr>
        <p:txBody>
          <a:bodyPr wrap="square">
            <a:spAutoFit/>
          </a:bodyPr>
          <a:lstStyle/>
          <a:p>
            <a:pPr marL="457200" indent="-457200">
              <a:buFont typeface="Arial" panose="020B0604020202020204" pitchFamily="34" charset="0"/>
              <a:buChar char="•"/>
            </a:pPr>
            <a:r>
              <a:rPr lang="de-DE" sz="2600" dirty="0"/>
              <a:t>Die österreichischen Beihilferegelungen für Schienengüterverkehrsleitungen sind seit 2011 wiederholt von der EK geprüft und für vereinbar mit dem Unionsrecht erklärt worden.</a:t>
            </a:r>
            <a:br>
              <a:rPr lang="de-DE" sz="2600" dirty="0"/>
            </a:br>
            <a:endParaRPr lang="de-DE" sz="2800" b="1" dirty="0"/>
          </a:p>
          <a:p>
            <a:pPr marL="457200" indent="-457200">
              <a:buFont typeface="Arial" panose="020B0604020202020204" pitchFamily="34" charset="0"/>
              <a:buChar char="•"/>
            </a:pPr>
            <a:r>
              <a:rPr lang="it-IT" sz="2800" dirty="0" err="1"/>
              <a:t>Mit</a:t>
            </a:r>
            <a:r>
              <a:rPr lang="it-IT" sz="2800" dirty="0"/>
              <a:t> </a:t>
            </a:r>
            <a:r>
              <a:rPr lang="it-IT" sz="2800" dirty="0" err="1"/>
              <a:t>Hinblick</a:t>
            </a:r>
            <a:r>
              <a:rPr lang="it-IT" sz="2800" dirty="0"/>
              <a:t> </a:t>
            </a:r>
            <a:r>
              <a:rPr lang="it-IT" sz="2800" dirty="0" err="1"/>
              <a:t>auf</a:t>
            </a:r>
            <a:r>
              <a:rPr lang="it-IT" sz="2800" dirty="0"/>
              <a:t> die </a:t>
            </a:r>
            <a:r>
              <a:rPr lang="it-IT" sz="2800" dirty="0" err="1"/>
              <a:t>Leitlinien</a:t>
            </a:r>
            <a:r>
              <a:rPr lang="it-IT" sz="2800" dirty="0"/>
              <a:t> der </a:t>
            </a:r>
            <a:r>
              <a:rPr lang="it-IT" sz="2800" dirty="0" err="1"/>
              <a:t>Kommission</a:t>
            </a:r>
            <a:r>
              <a:rPr lang="it-IT" sz="2800" dirty="0"/>
              <a:t> </a:t>
            </a:r>
            <a:r>
              <a:rPr lang="it-IT" sz="2800" dirty="0" err="1"/>
              <a:t>erscheinen</a:t>
            </a:r>
            <a:r>
              <a:rPr lang="it-IT" sz="2800" dirty="0"/>
              <a:t> die </a:t>
            </a:r>
            <a:r>
              <a:rPr lang="it-IT" sz="2800" dirty="0" err="1"/>
              <a:t>Beihilfen</a:t>
            </a:r>
            <a:r>
              <a:rPr lang="it-IT" sz="2800" dirty="0"/>
              <a:t> </a:t>
            </a:r>
            <a:r>
              <a:rPr lang="it-IT" sz="2800" dirty="0" err="1"/>
              <a:t>für</a:t>
            </a:r>
            <a:r>
              <a:rPr lang="it-IT" sz="2800" dirty="0"/>
              <a:t> die ROLA </a:t>
            </a:r>
            <a:r>
              <a:rPr lang="it-IT" sz="2800" dirty="0" err="1"/>
              <a:t>Brennersee</a:t>
            </a:r>
            <a:r>
              <a:rPr lang="it-IT" sz="2800" dirty="0"/>
              <a:t> – </a:t>
            </a:r>
            <a:r>
              <a:rPr lang="it-IT" sz="2800" dirty="0" err="1"/>
              <a:t>Wörgl</a:t>
            </a:r>
            <a:r>
              <a:rPr lang="it-IT" sz="2800" dirty="0"/>
              <a:t> – </a:t>
            </a:r>
            <a:r>
              <a:rPr lang="it-IT" sz="2800" dirty="0" err="1"/>
              <a:t>Brennersee</a:t>
            </a:r>
            <a:r>
              <a:rPr lang="it-IT" sz="2800" dirty="0"/>
              <a:t> </a:t>
            </a:r>
            <a:r>
              <a:rPr lang="it-IT" sz="2800" b="1" u="sng" dirty="0"/>
              <a:t>in </a:t>
            </a:r>
            <a:r>
              <a:rPr lang="it-IT" sz="2800" b="1" u="sng" dirty="0" err="1"/>
              <a:t>zweierlei</a:t>
            </a:r>
            <a:r>
              <a:rPr lang="it-IT" sz="2800" b="1" u="sng" dirty="0"/>
              <a:t> </a:t>
            </a:r>
            <a:r>
              <a:rPr lang="it-IT" sz="2800" b="1" u="sng" dirty="0" err="1"/>
              <a:t>Hinsicht</a:t>
            </a:r>
            <a:r>
              <a:rPr lang="it-IT" sz="2800" b="1" u="sng" dirty="0"/>
              <a:t> </a:t>
            </a:r>
            <a:r>
              <a:rPr lang="it-IT" sz="2800" b="1" u="sng" dirty="0" err="1"/>
              <a:t>problematisch</a:t>
            </a:r>
            <a:r>
              <a:rPr lang="it-IT" sz="2800" dirty="0"/>
              <a:t>:</a:t>
            </a:r>
            <a:endParaRPr lang="it-IT" sz="2800" b="1" dirty="0"/>
          </a:p>
          <a:p>
            <a:pPr marL="457200" indent="-457200">
              <a:buFont typeface="Arial" panose="020B0604020202020204" pitchFamily="34" charset="0"/>
              <a:buChar char="•"/>
            </a:pPr>
            <a:endParaRPr lang="it-IT" sz="2800" dirty="0"/>
          </a:p>
          <a:p>
            <a:endParaRPr lang="it-IT" sz="2800" dirty="0"/>
          </a:p>
        </p:txBody>
      </p:sp>
    </p:spTree>
    <p:extLst>
      <p:ext uri="{BB962C8B-B14F-4D97-AF65-F5344CB8AC3E}">
        <p14:creationId xmlns:p14="http://schemas.microsoft.com/office/powerpoint/2010/main" val="268317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OBIETTIVI DELLO STUDIO (1/2)</a:t>
            </a:r>
            <a:endParaRPr kumimoji="0"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4" y="1075778"/>
            <a:ext cx="11013687" cy="45242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Obiettivo principale: comprendere ed inquadrare metodologicamente effetti e impatti dei divieti di circolazione sulle autostrade del Brennero (A12 e A13 </a:t>
            </a:r>
            <a:r>
              <a:rPr kumimoji="0" lang="it-IT" sz="2400" b="1"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Inntal</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valutazione di </a:t>
            </a: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impatto economico, sociale ed ambientale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permette in primo luogo di:</a:t>
            </a:r>
          </a:p>
          <a:p>
            <a:pPr marL="457200" marR="0" lvl="8"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identificare le cause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 gli aspetti specifici che caratterizzano i principali impatti negativi ed i benefici attesi dai diversi portatori di interessi;</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quantificare effetti e impatti generati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dalla normativa del governo del Tirolo con particolare riferimento al sistema economico territoriale e alle imprese che utilizzano il corridoio del Brennero per l’interscambio delle merci.</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Obiettivi e ambito</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06153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37B3EE9-BD76-44A1-BB71-276F45607AB7}"/>
              </a:ext>
            </a:extLst>
          </p:cNvPr>
          <p:cNvSpPr/>
          <p:nvPr/>
        </p:nvSpPr>
        <p:spPr>
          <a:xfrm>
            <a:off x="609600" y="-459432"/>
            <a:ext cx="10972800" cy="6986528"/>
          </a:xfrm>
          <a:prstGeom prst="rect">
            <a:avLst/>
          </a:prstGeom>
        </p:spPr>
        <p:txBody>
          <a:bodyPr wrap="square">
            <a:spAutoFit/>
          </a:bodyPr>
          <a:lstStyle/>
          <a:p>
            <a:endParaRPr lang="it-IT" sz="2800" b="1" dirty="0"/>
          </a:p>
          <a:p>
            <a:pPr marL="457200" indent="-457200">
              <a:buFont typeface="Arial" panose="020B0604020202020204" pitchFamily="34" charset="0"/>
              <a:buChar char="•"/>
            </a:pPr>
            <a:endParaRPr lang="it-IT" sz="2800" dirty="0"/>
          </a:p>
          <a:p>
            <a:pPr marL="514350" indent="-514350">
              <a:buFont typeface="+mj-lt"/>
              <a:buAutoNum type="arabicPeriod"/>
            </a:pPr>
            <a:r>
              <a:rPr lang="de-DE" sz="2800" dirty="0"/>
              <a:t>Es ist </a:t>
            </a:r>
            <a:r>
              <a:rPr lang="de-DE" sz="2800" b="1" dirty="0"/>
              <a:t>fraglich, ob für diese Strecke überhaupt eine ROLA bzw. um einen kombinierten Verkehr im Sinne des EU-Rechts </a:t>
            </a:r>
            <a:r>
              <a:rPr lang="de-DE" sz="2800" dirty="0"/>
              <a:t>vorliegt. Damit wäre auch keine Förderung einer Interoperabilität möglich noch wären diesbezügliche externe Kosten abzudecken.</a:t>
            </a:r>
            <a:br>
              <a:rPr lang="de-DE" sz="2800" dirty="0"/>
            </a:br>
            <a:endParaRPr lang="de-DE" sz="2800" dirty="0"/>
          </a:p>
          <a:p>
            <a:pPr marL="514350" indent="-514350">
              <a:buFont typeface="+mj-lt"/>
              <a:buAutoNum type="arabicPeriod"/>
            </a:pPr>
            <a:r>
              <a:rPr lang="de-DE" sz="2800" dirty="0"/>
              <a:t>Es ist der Nachweis zu erbringen, </a:t>
            </a:r>
            <a:r>
              <a:rPr lang="de-DE" sz="2800" b="1" dirty="0"/>
              <a:t>dass die Beihilfe tatsächlich zu einer Verkehrsverlagerung auf die Schiene geführt hat</a:t>
            </a:r>
            <a:r>
              <a:rPr lang="de-DE" sz="2800" dirty="0"/>
              <a:t>. Nach den vorliegenden Unterlagen ist dieser Nachweis nicht erbracht worden, sondern der unmissverständlich geforderten „Tatsächlichkeit“ des Nachweises soll mit einer pauschalen spekulativen Annahme entsprochen werden, was objektiv gegen die Vorgaben der Eisenbahnleitlinien verstößt.</a:t>
            </a:r>
          </a:p>
          <a:p>
            <a:pPr marL="514350" indent="-514350">
              <a:buFont typeface="+mj-lt"/>
              <a:buAutoNum type="arabicPeriod"/>
            </a:pPr>
            <a:endParaRPr lang="it-IT" sz="2800" dirty="0"/>
          </a:p>
        </p:txBody>
      </p:sp>
    </p:spTree>
    <p:extLst>
      <p:ext uri="{BB962C8B-B14F-4D97-AF65-F5344CB8AC3E}">
        <p14:creationId xmlns:p14="http://schemas.microsoft.com/office/powerpoint/2010/main" val="1406436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1556792"/>
            <a:ext cx="10972800" cy="4680520"/>
          </a:xfrm>
        </p:spPr>
        <p:txBody>
          <a:bodyPr/>
          <a:lstStyle/>
          <a:p>
            <a:pPr marL="457200" indent="-457200" algn="l">
              <a:buFont typeface="Arial" panose="020B0604020202020204" pitchFamily="34" charset="0"/>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Die </a:t>
            </a:r>
            <a:r>
              <a:rPr lang="de-DE" sz="2400" b="1" dirty="0" err="1">
                <a:effectLst/>
                <a:latin typeface="Calibri" panose="020F0502020204030204" pitchFamily="34" charset="0"/>
                <a:ea typeface="Calibri" panose="020F0502020204030204" pitchFamily="34" charset="0"/>
                <a:cs typeface="Times New Roman" panose="02020603050405020304" pitchFamily="18" charset="0"/>
              </a:rPr>
              <a:t>RoLa</a:t>
            </a:r>
            <a:r>
              <a:rPr lang="de-DE" sz="2400" b="1" dirty="0">
                <a:effectLst/>
                <a:latin typeface="Calibri" panose="020F0502020204030204" pitchFamily="34" charset="0"/>
                <a:ea typeface="Calibri" panose="020F0502020204030204" pitchFamily="34" charset="0"/>
                <a:cs typeface="Times New Roman" panose="02020603050405020304" pitchFamily="18" charset="0"/>
              </a:rPr>
              <a:t>-Strecke Brennersee – Wörgl weist mit 67 km Luftlinie und 90 km im Straßenverlauf</a:t>
            </a:r>
            <a:r>
              <a:rPr lang="de-DE" sz="2400" dirty="0">
                <a:effectLst/>
                <a:latin typeface="Calibri" panose="020F0502020204030204" pitchFamily="34" charset="0"/>
                <a:ea typeface="Calibri" panose="020F0502020204030204" pitchFamily="34" charset="0"/>
                <a:cs typeface="Times New Roman" panose="02020603050405020304" pitchFamily="18" charset="0"/>
              </a:rPr>
              <a:t> eine Länge auf, die </a:t>
            </a:r>
            <a:r>
              <a:rPr lang="de-DE" sz="2400" b="1" dirty="0">
                <a:effectLst/>
                <a:latin typeface="Calibri" panose="020F0502020204030204" pitchFamily="34" charset="0"/>
                <a:ea typeface="Calibri" panose="020F0502020204030204" pitchFamily="34" charset="0"/>
                <a:cs typeface="Times New Roman" panose="02020603050405020304" pitchFamily="18" charset="0"/>
              </a:rPr>
              <a:t>unter der vom EU vorgesehenen Mindestlänge</a:t>
            </a:r>
            <a:r>
              <a:rPr lang="de-DE" sz="2400" dirty="0">
                <a:effectLst/>
                <a:latin typeface="Calibri" panose="020F0502020204030204" pitchFamily="34" charset="0"/>
                <a:ea typeface="Calibri" panose="020F0502020204030204" pitchFamily="34" charset="0"/>
                <a:cs typeface="Times New Roman" panose="02020603050405020304" pitchFamily="18" charset="0"/>
              </a:rPr>
              <a:t> für den Kombinierten Verkehr liegt.</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Im österreichischen Beihilfeprogramm wird die ROLA nur sehr pauschal definiert.</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400" dirty="0">
                <a:latin typeface="Calibri" panose="020F0502020204030204" pitchFamily="34" charset="0"/>
                <a:ea typeface="Calibri" panose="020F0502020204030204" pitchFamily="34" charset="0"/>
                <a:cs typeface="Times New Roman" panose="02020603050405020304" pitchFamily="18" charset="0"/>
              </a:rPr>
              <a:t>In der Richtlinie 92/106/EWG v. 7. Dezember 1992 wird hingegen eine </a:t>
            </a:r>
            <a:r>
              <a:rPr lang="de-DE" sz="2400" b="1" dirty="0">
                <a:latin typeface="Calibri" panose="020F0502020204030204" pitchFamily="34" charset="0"/>
                <a:ea typeface="Calibri" panose="020F0502020204030204" pitchFamily="34" charset="0"/>
                <a:cs typeface="Times New Roman" panose="02020603050405020304" pitchFamily="18" charset="0"/>
              </a:rPr>
              <a:t>Mindeststreckenlänge von 100 km Luftlinie über zumindest zwei Mitgliedsstaaten </a:t>
            </a:r>
            <a:r>
              <a:rPr lang="de-DE" sz="2400" dirty="0">
                <a:latin typeface="Calibri" panose="020F0502020204030204" pitchFamily="34" charset="0"/>
                <a:ea typeface="Calibri" panose="020F0502020204030204" pitchFamily="34" charset="0"/>
                <a:cs typeface="Times New Roman" panose="02020603050405020304" pitchFamily="18" charset="0"/>
              </a:rPr>
              <a:t>vorgesehen.</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400" b="1" dirty="0">
                <a:latin typeface="Calibri" panose="020F0502020204030204" pitchFamily="34" charset="0"/>
                <a:ea typeface="Calibri" panose="020F0502020204030204" pitchFamily="34" charset="0"/>
                <a:cs typeface="Times New Roman" panose="02020603050405020304" pitchFamily="18" charset="0"/>
              </a:rPr>
              <a:t>Kann unter diesen Umständen bei der ROLA von „kombiniertem Verkehr“ gesprochen werden?</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p:cNvSpPr>
            <a:spLocks noGrp="1"/>
          </p:cNvSpPr>
          <p:nvPr>
            <p:ph type="title"/>
          </p:nvPr>
        </p:nvSpPr>
        <p:spPr/>
        <p:txBody>
          <a:bodyPr/>
          <a:lstStyle/>
          <a:p>
            <a:r>
              <a:rPr lang="de-DE" sz="3200" dirty="0">
                <a:solidFill>
                  <a:srgbClr val="DA2127"/>
                </a:solidFill>
              </a:rPr>
              <a:t>Kann in Bezug auf die Strecke Brennersee – Wörgl von einem Kombinierten Verkehr gesprochen werden?</a:t>
            </a:r>
          </a:p>
        </p:txBody>
      </p:sp>
    </p:spTree>
    <p:extLst>
      <p:ext uri="{BB962C8B-B14F-4D97-AF65-F5344CB8AC3E}">
        <p14:creationId xmlns:p14="http://schemas.microsoft.com/office/powerpoint/2010/main" val="1110832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476672"/>
            <a:ext cx="10972800" cy="4680520"/>
          </a:xfrm>
        </p:spPr>
        <p:txBody>
          <a:bodyPr/>
          <a:lstStyle/>
          <a:p>
            <a:pPr marL="457200" indent="-457200" algn="l">
              <a:buFont typeface="Arial" panose="020B0604020202020204" pitchFamily="34" charset="0"/>
              <a:buChar char="•"/>
            </a:pPr>
            <a:r>
              <a:rPr lang="de-DE" sz="2400" dirty="0">
                <a:latin typeface="Calibri" panose="020F0502020204030204" pitchFamily="34" charset="0"/>
                <a:ea typeface="Calibri" panose="020F0502020204030204" pitchFamily="34" charset="0"/>
                <a:cs typeface="Times New Roman" panose="02020603050405020304" pitchFamily="18" charset="0"/>
              </a:rPr>
              <a:t>Sichtweise des österreichischen Bundesministeriums für Klimaschutz, Umwelt, Energie, Mobilität, Innovation und Technologie:</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200" i="1" dirty="0">
                <a:latin typeface="Calibri" panose="020F0502020204030204" pitchFamily="34" charset="0"/>
                <a:cs typeface="Calibri" panose="020F0502020204030204" pitchFamily="34" charset="0"/>
              </a:rPr>
              <a:t>Die Richtlinie 92/106/EWG legt gemeinsame Regeln für bestimmte Beförderungen im kombinierten Güterverkehr zwischen Mitgliedstaaten fest. Artikel 1 dieser Richtlinie enthält eine Definition für den kombinierten Verkehr, der u.a. auch die mindestens 100 km Luftlinie auf Schiene oder Schiff festlegt[…]. Allerdings besagt der Einleitungssatz zu dieser Definition Folgendes:</a:t>
            </a:r>
            <a:endParaRPr lang="it-IT" sz="2200" i="1" dirty="0">
              <a:latin typeface="Calibri" panose="020F0502020204030204" pitchFamily="34" charset="0"/>
              <a:cs typeface="Calibri" panose="020F0502020204030204" pitchFamily="34" charset="0"/>
            </a:endParaRPr>
          </a:p>
          <a:p>
            <a:pPr algn="just">
              <a:lnSpc>
                <a:spcPct val="107000"/>
              </a:lnSpc>
              <a:spcAft>
                <a:spcPts val="800"/>
              </a:spcAft>
            </a:pPr>
            <a:r>
              <a:rPr lang="de-DE" sz="2200" i="1" dirty="0">
                <a:latin typeface="Calibri" panose="020F0502020204030204" pitchFamily="34" charset="0"/>
                <a:cs typeface="Calibri" panose="020F0502020204030204" pitchFamily="34" charset="0"/>
              </a:rPr>
              <a:t>„Im Sinne dieser Richtlinie gelten als „kombinierter Verkehr“ Güterbeförderungen zwischen Mitgliedstaaten, …“</a:t>
            </a:r>
            <a:endParaRPr lang="it-IT" sz="2200" i="1" dirty="0">
              <a:latin typeface="Calibri" panose="020F0502020204030204" pitchFamily="34" charset="0"/>
              <a:cs typeface="Calibri" panose="020F0502020204030204" pitchFamily="34" charset="0"/>
            </a:endParaRPr>
          </a:p>
          <a:p>
            <a:pPr algn="just">
              <a:lnSpc>
                <a:spcPct val="107000"/>
              </a:lnSpc>
              <a:spcAft>
                <a:spcPts val="800"/>
              </a:spcAft>
            </a:pPr>
            <a:r>
              <a:rPr lang="de-DE" sz="2200" i="1" dirty="0">
                <a:latin typeface="Calibri" panose="020F0502020204030204" pitchFamily="34" charset="0"/>
                <a:cs typeface="Calibri" panose="020F0502020204030204" pitchFamily="34" charset="0"/>
              </a:rPr>
              <a:t>Somit ist eindeutig klargestellt, dass sich diese Definition des KV ausschließlich auf jenen Inhalt bezieht, der in RL 92/106/EWG geregelt ist. Da Beihilfen für den Schienengüterverkehr vom Anwendungsbereich dieser Richtlinie nicht umfasst sind, ist diese Definition für die von Ihnen aufgeworfene Frage auch nicht relevant.“</a:t>
            </a:r>
            <a:endParaRPr lang="it-IT" sz="2200" i="1" dirty="0">
              <a:latin typeface="Calibri" panose="020F0502020204030204" pitchFamily="34" charset="0"/>
              <a:cs typeface="Calibri" panose="020F0502020204030204" pitchFamily="34" charset="0"/>
            </a:endParaRPr>
          </a:p>
          <a:p>
            <a:pPr algn="l"/>
            <a:endParaRPr lang="de-D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3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407368" y="27785"/>
            <a:ext cx="11784632" cy="4680520"/>
          </a:xfrm>
        </p:spPr>
        <p:txBody>
          <a:bodyPr/>
          <a:lstStyle/>
          <a:p>
            <a:pPr algn="l"/>
            <a:r>
              <a:rPr lang="de-DE" sz="2400" dirty="0">
                <a:latin typeface="Calibri" panose="020F0502020204030204" pitchFamily="34" charset="0"/>
                <a:ea typeface="Calibri" panose="020F0502020204030204" pitchFamily="34" charset="0"/>
                <a:cs typeface="Times New Roman" panose="02020603050405020304" pitchFamily="18" charset="0"/>
              </a:rPr>
              <a:t>Diese Auskunft kann jedoch </a:t>
            </a:r>
            <a:r>
              <a:rPr lang="de-DE" sz="2400" b="1" dirty="0">
                <a:latin typeface="Calibri" panose="020F0502020204030204" pitchFamily="34" charset="0"/>
                <a:ea typeface="Calibri" panose="020F0502020204030204" pitchFamily="34" charset="0"/>
                <a:cs typeface="Times New Roman" panose="02020603050405020304" pitchFamily="18" charset="0"/>
              </a:rPr>
              <a:t>aus mehreren Gründen nicht überzeugen</a:t>
            </a:r>
            <a:r>
              <a:rPr lang="de-DE" sz="2400" dirty="0">
                <a:latin typeface="Calibri" panose="020F0502020204030204" pitchFamily="34" charset="0"/>
                <a:ea typeface="Calibri" panose="020F0502020204030204" pitchFamily="34" charset="0"/>
                <a:cs typeface="Times New Roman" panose="02020603050405020304" pitchFamily="18" charset="0"/>
              </a:rPr>
              <a:t>:</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Der Anwendungsbereich der Richtlinie 92/106 ist </a:t>
            </a:r>
            <a:r>
              <a:rPr lang="de-DE" sz="2400" u="sng" dirty="0">
                <a:latin typeface="Calibri" panose="020F0502020204030204" pitchFamily="34" charset="0"/>
                <a:ea typeface="Calibri" panose="020F0502020204030204" pitchFamily="34" charset="0"/>
                <a:cs typeface="Times New Roman" panose="02020603050405020304" pitchFamily="18" charset="0"/>
              </a:rPr>
              <a:t>nicht auf bestimmte Sachverhalte begrenzt </a:t>
            </a:r>
            <a:r>
              <a:rPr lang="de-DE" sz="2400" dirty="0">
                <a:latin typeface="Calibri" panose="020F0502020204030204" pitchFamily="34" charset="0"/>
                <a:ea typeface="Calibri" panose="020F0502020204030204" pitchFamily="34" charset="0"/>
                <a:cs typeface="Times New Roman" panose="02020603050405020304" pitchFamily="18" charset="0"/>
              </a:rPr>
              <a:t>weder wird die Beihilfenthematik explizit ausgeschlossen</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Im Gegenteil, es kann davon ausgegangen werden, dass </a:t>
            </a:r>
            <a:r>
              <a:rPr lang="de-DE" sz="2400" u="sng" dirty="0">
                <a:latin typeface="Calibri" panose="020F0502020204030204" pitchFamily="34" charset="0"/>
                <a:ea typeface="Calibri" panose="020F0502020204030204" pitchFamily="34" charset="0"/>
                <a:cs typeface="Times New Roman" panose="02020603050405020304" pitchFamily="18" charset="0"/>
              </a:rPr>
              <a:t>die Richtlinie dieselben Zielsetzungen verfolgt</a:t>
            </a:r>
            <a:r>
              <a:rPr lang="de-DE" sz="2400" dirty="0">
                <a:latin typeface="Calibri" panose="020F0502020204030204" pitchFamily="34" charset="0"/>
                <a:ea typeface="Calibri" panose="020F0502020204030204" pitchFamily="34" charset="0"/>
                <a:cs typeface="Times New Roman" panose="02020603050405020304" pitchFamily="18" charset="0"/>
              </a:rPr>
              <a:t>, wie die – späteren -  Leitlinien der Kommission. Die Erwägungsgründe der Richtlinie 92/106 verweisen auf die Notwendigkeit, den kombinierten Verkehr als Alternative zur Straße weiter auszubauen und die Verkehrsressourcen inkl. kombinierten Verkehr zum Wohle der Allgemeinheit bestmöglich zu nutzen. </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Die Erwägungsgründe der RL 92/106 geben die Gründe für </a:t>
            </a:r>
            <a:r>
              <a:rPr lang="de-DE" sz="2400" u="sng" dirty="0">
                <a:latin typeface="Calibri" panose="020F0502020204030204" pitchFamily="34" charset="0"/>
                <a:ea typeface="Calibri" panose="020F0502020204030204" pitchFamily="34" charset="0"/>
                <a:cs typeface="Times New Roman" panose="02020603050405020304" pitchFamily="18" charset="0"/>
              </a:rPr>
              <a:t>eine Mindestlänge mit einer „</a:t>
            </a:r>
            <a:r>
              <a:rPr lang="de-DE" sz="2400" i="1" u="sng" dirty="0">
                <a:latin typeface="Calibri" panose="020F0502020204030204" pitchFamily="34" charset="0"/>
                <a:ea typeface="Calibri" panose="020F0502020204030204" pitchFamily="34" charset="0"/>
                <a:cs typeface="Times New Roman" panose="02020603050405020304" pitchFamily="18" charset="0"/>
              </a:rPr>
              <a:t>wirklichen Entlastung der Straße</a:t>
            </a:r>
            <a:r>
              <a:rPr lang="de-DE" sz="2400" u="sng" dirty="0">
                <a:latin typeface="Calibri" panose="020F0502020204030204" pitchFamily="34" charset="0"/>
                <a:ea typeface="Calibri" panose="020F0502020204030204" pitchFamily="34" charset="0"/>
                <a:cs typeface="Times New Roman" panose="02020603050405020304" pitchFamily="18" charset="0"/>
              </a:rPr>
              <a:t>“ </a:t>
            </a:r>
            <a:r>
              <a:rPr lang="de-DE" sz="2400" dirty="0">
                <a:latin typeface="Calibri" panose="020F0502020204030204" pitchFamily="34" charset="0"/>
                <a:ea typeface="Calibri" panose="020F0502020204030204" pitchFamily="34" charset="0"/>
                <a:cs typeface="Times New Roman" panose="02020603050405020304" pitchFamily="18" charset="0"/>
              </a:rPr>
              <a:t>an. . Es versteht sich von selbst, dass </a:t>
            </a:r>
            <a:r>
              <a:rPr lang="de-DE" sz="2400" u="sng" dirty="0">
                <a:latin typeface="Calibri" panose="020F0502020204030204" pitchFamily="34" charset="0"/>
                <a:ea typeface="Calibri" panose="020F0502020204030204" pitchFamily="34" charset="0"/>
                <a:cs typeface="Times New Roman" panose="02020603050405020304" pitchFamily="18" charset="0"/>
              </a:rPr>
              <a:t>nicht jedes Auffahren und Herunterfahren von Lastkraftwagen auf einen Zug bereits mit minimaler Beförderungsstrecken und eine förderfähige Rollende Landstraße schaffen kann</a:t>
            </a:r>
            <a:r>
              <a:rPr lang="de-DE" sz="24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76284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203684" y="332656"/>
            <a:ext cx="11784632" cy="4680520"/>
          </a:xfrm>
        </p:spPr>
        <p:txBody>
          <a:bodyPr/>
          <a:lstStyle/>
          <a:p>
            <a:pPr algn="l"/>
            <a:r>
              <a:rPr lang="de-DE" b="1" dirty="0">
                <a:latin typeface="Calibri" panose="020F0502020204030204" pitchFamily="34" charset="0"/>
                <a:cs typeface="Times New Roman" panose="02020603050405020304" pitchFamily="18" charset="0"/>
              </a:rPr>
              <a:t>Somit kann davon ausgegangen werden, dass die Eisenbahnleitlinien, die eine Förderung der ROLA vorsehen, das Konzept der ROLA mit seinen Mindestfunktionsbedingungen voraussetzen, so wie sie in der (früheren) Regelung in der </a:t>
            </a:r>
            <a:r>
              <a:rPr lang="de-DE" b="1" dirty="0" err="1">
                <a:latin typeface="Calibri" panose="020F0502020204030204" pitchFamily="34" charset="0"/>
                <a:cs typeface="Times New Roman" panose="02020603050405020304" pitchFamily="18" charset="0"/>
              </a:rPr>
              <a:t>Rl</a:t>
            </a:r>
            <a:r>
              <a:rPr lang="de-DE" b="1" dirty="0">
                <a:latin typeface="Calibri" panose="020F0502020204030204" pitchFamily="34" charset="0"/>
                <a:cs typeface="Times New Roman" panose="02020603050405020304" pitchFamily="18" charset="0"/>
              </a:rPr>
              <a:t>. 92/106/EWG ausgeführt worden sind. </a:t>
            </a:r>
          </a:p>
          <a:p>
            <a:pPr algn="l"/>
            <a:endParaRPr lang="de-DE" b="1" dirty="0">
              <a:latin typeface="Calibri" panose="020F0502020204030204" pitchFamily="34" charset="0"/>
              <a:cs typeface="Times New Roman" panose="02020603050405020304" pitchFamily="18" charset="0"/>
            </a:endParaRPr>
          </a:p>
          <a:p>
            <a:pPr algn="l"/>
            <a:r>
              <a:rPr lang="de-DE" b="1" dirty="0">
                <a:latin typeface="Calibri" panose="020F0502020204030204" pitchFamily="34" charset="0"/>
                <a:cs typeface="Times New Roman" panose="02020603050405020304" pitchFamily="18" charset="0"/>
              </a:rPr>
              <a:t>Die ROLA ist in keiner anderen EU-rechtlichen Regelung in anderer Form definiert worden, und schon gar nicht für die Zwecke des Beihilfenrechts. Die in der „gemeinsamen Regelung“ des Jahres 1992 enthaltene Definition muss deshalb bis auf Gegenbeweis als maßgeblicher, autoritativer Bezugspunkt angesehen werden.</a:t>
            </a:r>
            <a:endParaRPr lang="it-IT" b="1" dirty="0">
              <a:latin typeface="Calibri" panose="020F0502020204030204" pitchFamily="34" charset="0"/>
              <a:cs typeface="Times New Roman" panose="02020603050405020304" pitchFamily="18" charset="0"/>
            </a:endParaRPr>
          </a:p>
          <a:p>
            <a:pPr algn="l"/>
            <a:endParaRPr lang="de-DE"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270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1556792"/>
            <a:ext cx="10972800" cy="4680520"/>
          </a:xfrm>
        </p:spPr>
        <p:txBody>
          <a:bodyPr/>
          <a:lstStyle/>
          <a:p>
            <a:pPr marL="457200" indent="-457200" algn="l">
              <a:buFont typeface="Arial" panose="020B0604020202020204" pitchFamily="34" charset="0"/>
              <a:buChar char="•"/>
            </a:pPr>
            <a:r>
              <a:rPr lang="it-IT" sz="2600" dirty="0"/>
              <a:t>Die </a:t>
            </a:r>
            <a:r>
              <a:rPr lang="it-IT" sz="2600" dirty="0" err="1"/>
              <a:t>Eisenbahnleitlinien</a:t>
            </a:r>
            <a:r>
              <a:rPr lang="it-IT" sz="2600" dirty="0"/>
              <a:t> der EK </a:t>
            </a:r>
            <a:r>
              <a:rPr lang="it-IT" sz="2600" dirty="0" err="1"/>
              <a:t>verlangen</a:t>
            </a:r>
            <a:r>
              <a:rPr lang="it-IT" sz="2600" dirty="0"/>
              <a:t> </a:t>
            </a:r>
            <a:r>
              <a:rPr lang="it-IT" sz="2600" dirty="0" err="1"/>
              <a:t>einen</a:t>
            </a:r>
            <a:r>
              <a:rPr lang="it-IT" sz="2600" dirty="0"/>
              <a:t> </a:t>
            </a:r>
            <a:r>
              <a:rPr lang="it-IT" sz="2600" b="1" dirty="0" err="1"/>
              <a:t>Nachweis</a:t>
            </a:r>
            <a:r>
              <a:rPr lang="it-IT" sz="2600" b="1" dirty="0"/>
              <a:t>, </a:t>
            </a:r>
            <a:r>
              <a:rPr lang="it-IT" sz="2600" b="1" dirty="0" err="1"/>
              <a:t>dass</a:t>
            </a:r>
            <a:r>
              <a:rPr lang="it-IT" sz="2600" b="1" dirty="0"/>
              <a:t> die </a:t>
            </a:r>
            <a:r>
              <a:rPr lang="it-IT" sz="2600" b="1" dirty="0" err="1"/>
              <a:t>Beihilfe</a:t>
            </a:r>
            <a:r>
              <a:rPr lang="it-IT" sz="2600" b="1" dirty="0"/>
              <a:t> </a:t>
            </a:r>
            <a:r>
              <a:rPr lang="it-IT" sz="2600" b="1" dirty="0" err="1"/>
              <a:t>tatsächlich</a:t>
            </a:r>
            <a:r>
              <a:rPr lang="it-IT" sz="2600" b="1" dirty="0"/>
              <a:t> </a:t>
            </a:r>
            <a:r>
              <a:rPr lang="it-IT" sz="2600" b="1" dirty="0" err="1"/>
              <a:t>zu</a:t>
            </a:r>
            <a:r>
              <a:rPr lang="it-IT" sz="2600" b="1" dirty="0"/>
              <a:t> </a:t>
            </a:r>
            <a:r>
              <a:rPr lang="it-IT" sz="2600" b="1" dirty="0" err="1"/>
              <a:t>einer</a:t>
            </a:r>
            <a:r>
              <a:rPr lang="it-IT" sz="2600" b="1" dirty="0"/>
              <a:t> </a:t>
            </a:r>
            <a:r>
              <a:rPr lang="it-IT" sz="2600" b="1" dirty="0" err="1"/>
              <a:t>Verkehrsverlagerung</a:t>
            </a:r>
            <a:r>
              <a:rPr lang="it-IT" sz="2600" b="1" dirty="0"/>
              <a:t> </a:t>
            </a:r>
            <a:r>
              <a:rPr lang="it-IT" sz="2600" b="1" dirty="0" err="1"/>
              <a:t>auf</a:t>
            </a:r>
            <a:r>
              <a:rPr lang="it-IT" sz="2600" b="1" dirty="0"/>
              <a:t> die Schiene </a:t>
            </a:r>
            <a:r>
              <a:rPr lang="it-IT" sz="2600" b="1" dirty="0" err="1"/>
              <a:t>geführt</a:t>
            </a:r>
            <a:r>
              <a:rPr lang="it-IT" sz="2600" b="1" dirty="0"/>
              <a:t> </a:t>
            </a:r>
            <a:r>
              <a:rPr lang="it-IT" sz="2600" b="1" dirty="0" err="1"/>
              <a:t>hat</a:t>
            </a:r>
            <a:r>
              <a:rPr lang="it-IT" sz="2600" dirty="0"/>
              <a:t>.</a:t>
            </a:r>
            <a:br>
              <a:rPr lang="it-IT" sz="2600" dirty="0"/>
            </a:br>
            <a:endParaRPr lang="it-IT" sz="2600" dirty="0"/>
          </a:p>
          <a:p>
            <a:pPr marL="457200" indent="-457200" algn="l">
              <a:buFont typeface="Arial" panose="020B0604020202020204" pitchFamily="34" charset="0"/>
              <a:buChar char="•"/>
            </a:pPr>
            <a:r>
              <a:rPr lang="it-IT" sz="2600" dirty="0" err="1"/>
              <a:t>Außerdem</a:t>
            </a:r>
            <a:r>
              <a:rPr lang="it-IT" sz="2600" dirty="0"/>
              <a:t> </a:t>
            </a:r>
            <a:r>
              <a:rPr lang="it-IT" sz="2600" dirty="0" err="1"/>
              <a:t>muss</a:t>
            </a:r>
            <a:r>
              <a:rPr lang="it-IT" sz="2600" dirty="0"/>
              <a:t> </a:t>
            </a:r>
            <a:r>
              <a:rPr lang="it-IT" sz="2600" dirty="0" err="1"/>
              <a:t>sich</a:t>
            </a:r>
            <a:r>
              <a:rPr lang="it-IT" sz="2600" dirty="0"/>
              <a:t> </a:t>
            </a:r>
            <a:r>
              <a:rPr lang="it-IT" sz="2600" b="1" dirty="0"/>
              <a:t>die </a:t>
            </a:r>
            <a:r>
              <a:rPr lang="it-IT" sz="2600" b="1" dirty="0" err="1"/>
              <a:t>Beihilfe</a:t>
            </a:r>
            <a:r>
              <a:rPr lang="it-IT" sz="2600" b="1" dirty="0"/>
              <a:t> </a:t>
            </a:r>
            <a:r>
              <a:rPr lang="it-IT" sz="2600" b="1" dirty="0" err="1"/>
              <a:t>auf</a:t>
            </a:r>
            <a:r>
              <a:rPr lang="it-IT" sz="2600" b="1" dirty="0"/>
              <a:t> den </a:t>
            </a:r>
            <a:r>
              <a:rPr lang="it-IT" sz="2600" b="1" dirty="0" err="1"/>
              <a:t>Preis</a:t>
            </a:r>
            <a:r>
              <a:rPr lang="it-IT" sz="2600" b="1" dirty="0"/>
              <a:t> </a:t>
            </a:r>
            <a:r>
              <a:rPr lang="it-IT" sz="2600" b="1" dirty="0" err="1"/>
              <a:t>niederschlagen</a:t>
            </a:r>
            <a:r>
              <a:rPr lang="it-IT" sz="2600" dirty="0"/>
              <a:t>, der dem </a:t>
            </a:r>
            <a:r>
              <a:rPr lang="it-IT" sz="2600" dirty="0" err="1"/>
              <a:t>Kunden</a:t>
            </a:r>
            <a:r>
              <a:rPr lang="it-IT" sz="2600" dirty="0"/>
              <a:t> in </a:t>
            </a:r>
            <a:r>
              <a:rPr lang="it-IT" sz="2600" dirty="0" err="1"/>
              <a:t>Rechnung</a:t>
            </a:r>
            <a:r>
              <a:rPr lang="it-IT" sz="2600" dirty="0"/>
              <a:t> </a:t>
            </a:r>
            <a:r>
              <a:rPr lang="it-IT" sz="2600" dirty="0" err="1"/>
              <a:t>gestellt</a:t>
            </a:r>
            <a:r>
              <a:rPr lang="it-IT" sz="2600" dirty="0"/>
              <a:t> </a:t>
            </a:r>
            <a:r>
              <a:rPr lang="it-IT" sz="2600" dirty="0" err="1"/>
              <a:t>wird</a:t>
            </a:r>
            <a:r>
              <a:rPr lang="it-IT" sz="2600" dirty="0"/>
              <a:t>. </a:t>
            </a:r>
            <a:br>
              <a:rPr lang="it-IT" sz="2600" dirty="0"/>
            </a:br>
            <a:endParaRPr lang="it-IT" sz="2600" dirty="0"/>
          </a:p>
          <a:p>
            <a:pPr marL="457200" indent="-457200" algn="l">
              <a:buFont typeface="Arial" panose="020B0604020202020204" pitchFamily="34" charset="0"/>
              <a:buChar char="•"/>
            </a:pPr>
            <a:r>
              <a:rPr lang="it-IT" sz="2600" dirty="0"/>
              <a:t>Die </a:t>
            </a:r>
            <a:r>
              <a:rPr lang="it-IT" sz="2600" dirty="0" err="1"/>
              <a:t>Kommission</a:t>
            </a:r>
            <a:r>
              <a:rPr lang="it-IT" sz="2600" dirty="0"/>
              <a:t> </a:t>
            </a:r>
            <a:r>
              <a:rPr lang="it-IT" sz="2600" dirty="0" err="1"/>
              <a:t>hat</a:t>
            </a:r>
            <a:r>
              <a:rPr lang="it-IT" sz="2600" dirty="0"/>
              <a:t> </a:t>
            </a:r>
            <a:r>
              <a:rPr lang="it-IT" sz="2600" b="1" dirty="0"/>
              <a:t>die </a:t>
            </a:r>
            <a:r>
              <a:rPr lang="it-IT" sz="2600" b="1" dirty="0" err="1"/>
              <a:t>Prüfung</a:t>
            </a:r>
            <a:r>
              <a:rPr lang="it-IT" sz="2600" b="1" dirty="0"/>
              <a:t> </a:t>
            </a:r>
            <a:r>
              <a:rPr lang="it-IT" sz="2600" dirty="0" err="1"/>
              <a:t>dieser</a:t>
            </a:r>
            <a:r>
              <a:rPr lang="it-IT" sz="2600" dirty="0"/>
              <a:t> </a:t>
            </a:r>
            <a:r>
              <a:rPr lang="it-IT" sz="2600" dirty="0" err="1"/>
              <a:t>Voraussetzungen</a:t>
            </a:r>
            <a:r>
              <a:rPr lang="it-IT" sz="2600" dirty="0"/>
              <a:t> </a:t>
            </a:r>
            <a:r>
              <a:rPr lang="it-IT" sz="2600" b="1" dirty="0" err="1"/>
              <a:t>nur</a:t>
            </a:r>
            <a:r>
              <a:rPr lang="it-IT" sz="2600" b="1" dirty="0"/>
              <a:t> </a:t>
            </a:r>
            <a:r>
              <a:rPr lang="it-IT" sz="2600" b="1" dirty="0" err="1"/>
              <a:t>sehr</a:t>
            </a:r>
            <a:r>
              <a:rPr lang="it-IT" sz="2600" b="1" dirty="0"/>
              <a:t> </a:t>
            </a:r>
            <a:r>
              <a:rPr lang="it-IT" sz="2600" b="1" dirty="0" err="1"/>
              <a:t>oberflächlich</a:t>
            </a:r>
            <a:r>
              <a:rPr lang="it-IT" sz="2600" b="1" dirty="0"/>
              <a:t> </a:t>
            </a:r>
            <a:r>
              <a:rPr lang="it-IT" sz="2600" dirty="0" err="1"/>
              <a:t>vorgenommen</a:t>
            </a:r>
            <a:r>
              <a:rPr lang="it-IT" sz="2600" dirty="0"/>
              <a:t>. So </a:t>
            </a:r>
            <a:r>
              <a:rPr lang="it-IT" sz="2600" dirty="0" err="1"/>
              <a:t>ergeht</a:t>
            </a:r>
            <a:r>
              <a:rPr lang="it-IT" sz="2600" dirty="0"/>
              <a:t> </a:t>
            </a:r>
            <a:r>
              <a:rPr lang="it-IT" sz="2600" dirty="0" err="1"/>
              <a:t>aus</a:t>
            </a:r>
            <a:r>
              <a:rPr lang="it-IT" sz="2600" dirty="0"/>
              <a:t> dem </a:t>
            </a:r>
            <a:r>
              <a:rPr lang="it-IT" sz="2600" dirty="0" err="1"/>
              <a:t>Beschluss</a:t>
            </a:r>
            <a:r>
              <a:rPr lang="it-IT" sz="2600" dirty="0"/>
              <a:t> zur </a:t>
            </a:r>
            <a:r>
              <a:rPr lang="it-IT" sz="2600" dirty="0" err="1"/>
              <a:t>Genehmigung</a:t>
            </a:r>
            <a:r>
              <a:rPr lang="it-IT" sz="2600" dirty="0"/>
              <a:t> der </a:t>
            </a:r>
            <a:r>
              <a:rPr lang="it-IT" sz="2600" dirty="0" err="1"/>
              <a:t>Beihilfen</a:t>
            </a:r>
            <a:r>
              <a:rPr lang="it-IT" sz="2600" dirty="0"/>
              <a:t> von 2012 </a:t>
            </a:r>
            <a:r>
              <a:rPr lang="it-IT" sz="2600" dirty="0" err="1"/>
              <a:t>folgendes</a:t>
            </a:r>
            <a:r>
              <a:rPr lang="it-IT" sz="2600" dirty="0"/>
              <a:t> </a:t>
            </a:r>
            <a:r>
              <a:rPr lang="it-IT" sz="2600" dirty="0" err="1"/>
              <a:t>hervor</a:t>
            </a:r>
            <a:r>
              <a:rPr lang="it-IT" sz="2600" dirty="0"/>
              <a:t>:</a:t>
            </a:r>
            <a:br>
              <a:rPr lang="de-DE" sz="2200" dirty="0"/>
            </a:br>
            <a:endParaRPr lang="de-DE" sz="2200" dirty="0"/>
          </a:p>
        </p:txBody>
      </p:sp>
      <p:sp>
        <p:nvSpPr>
          <p:cNvPr id="3" name="Titel 2"/>
          <p:cNvSpPr>
            <a:spLocks noGrp="1"/>
          </p:cNvSpPr>
          <p:nvPr>
            <p:ph type="title"/>
          </p:nvPr>
        </p:nvSpPr>
        <p:spPr/>
        <p:txBody>
          <a:bodyPr/>
          <a:lstStyle/>
          <a:p>
            <a:r>
              <a:rPr lang="de-DE" sz="3600" dirty="0">
                <a:solidFill>
                  <a:srgbClr val="DA2127"/>
                </a:solidFill>
              </a:rPr>
              <a:t>Zum tatsächlichen Nachweis der Verlagerung des Verkehrs auf die Schiene</a:t>
            </a:r>
          </a:p>
        </p:txBody>
      </p:sp>
    </p:spTree>
    <p:extLst>
      <p:ext uri="{BB962C8B-B14F-4D97-AF65-F5344CB8AC3E}">
        <p14:creationId xmlns:p14="http://schemas.microsoft.com/office/powerpoint/2010/main" val="3805949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260648"/>
            <a:ext cx="10972800" cy="4680520"/>
          </a:xfrm>
        </p:spPr>
        <p:txBody>
          <a:bodyPr/>
          <a:lstStyle/>
          <a:p>
            <a:pPr marL="457200" indent="-457200" algn="l">
              <a:buFont typeface="Arial" panose="020B0604020202020204" pitchFamily="34" charset="0"/>
              <a:buChar char="•"/>
            </a:pPr>
            <a:r>
              <a:rPr lang="de-DE" sz="2200" i="1" dirty="0">
                <a:latin typeface="Calibri" panose="020F0502020204030204" pitchFamily="34" charset="0"/>
                <a:ea typeface="Calibri" panose="020F0502020204030204" pitchFamily="34" charset="0"/>
                <a:cs typeface="Times New Roman" panose="02020603050405020304" pitchFamily="18" charset="0"/>
              </a:rPr>
              <a:t>[…] Die Kommission hält fest, </a:t>
            </a:r>
            <a:r>
              <a:rPr lang="de-DE" sz="2200" i="1" u="sng" dirty="0">
                <a:latin typeface="Calibri" panose="020F0502020204030204" pitchFamily="34" charset="0"/>
                <a:ea typeface="Calibri" panose="020F0502020204030204" pitchFamily="34" charset="0"/>
                <a:cs typeface="Times New Roman" panose="02020603050405020304" pitchFamily="18" charset="0"/>
              </a:rPr>
              <a:t>dass in dem angemeldeten Beihilfeprogramm nicht ausdrücklich festgelegt ist, dass die Beihilfeempfänger die Beihilfe an die Endkunden weitergeben müssen</a:t>
            </a:r>
            <a:r>
              <a:rPr lang="de-DE" sz="2200" i="1" dirty="0">
                <a:latin typeface="Calibri" panose="020F0502020204030204" pitchFamily="34" charset="0"/>
                <a:ea typeface="Calibri" panose="020F0502020204030204" pitchFamily="34" charset="0"/>
                <a:cs typeface="Times New Roman" panose="02020603050405020304" pitchFamily="18" charset="0"/>
              </a:rPr>
              <a:t>. […]</a:t>
            </a:r>
            <a:br>
              <a:rPr lang="de-DE" sz="2200" i="1" dirty="0">
                <a:latin typeface="Calibri" panose="020F0502020204030204" pitchFamily="34" charset="0"/>
                <a:ea typeface="Calibri" panose="020F0502020204030204" pitchFamily="34" charset="0"/>
                <a:cs typeface="Times New Roman" panose="02020603050405020304" pitchFamily="18" charset="0"/>
              </a:rPr>
            </a:br>
            <a:endParaRPr lang="de-DE" sz="2200" i="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de-DE" sz="2200" i="1" dirty="0">
                <a:latin typeface="Calibri" panose="020F0502020204030204" pitchFamily="34" charset="0"/>
                <a:cs typeface="Times New Roman" panose="02020603050405020304" pitchFamily="18" charset="0"/>
              </a:rPr>
              <a:t>[…] Es kann somit </a:t>
            </a:r>
            <a:r>
              <a:rPr lang="de-DE" sz="2200" b="1" i="1" dirty="0">
                <a:latin typeface="Calibri" panose="020F0502020204030204" pitchFamily="34" charset="0"/>
                <a:cs typeface="Times New Roman" panose="02020603050405020304" pitchFamily="18" charset="0"/>
              </a:rPr>
              <a:t>davon ausgegangen werden, dass die Geschäftspartner der Beihilfeempfänger im Rahmen ihrer Geschäftsverhandlungen verlangen werden, dass der den Eisenbahnunternehmen gewährte Vorteil an sie weitergegeben wird. </a:t>
            </a:r>
            <a:r>
              <a:rPr lang="de-DE" sz="2200" i="1" dirty="0">
                <a:latin typeface="Calibri" panose="020F0502020204030204" pitchFamily="34" charset="0"/>
                <a:cs typeface="Times New Roman" panose="02020603050405020304" pitchFamily="18" charset="0"/>
              </a:rPr>
              <a:t>Da der </a:t>
            </a:r>
            <a:r>
              <a:rPr lang="de-DE" sz="2200" i="1" u="sng" dirty="0">
                <a:latin typeface="Calibri" panose="020F0502020204030204" pitchFamily="34" charset="0"/>
                <a:cs typeface="Times New Roman" panose="02020603050405020304" pitchFamily="18" charset="0"/>
              </a:rPr>
              <a:t>österreichische Schienengüterverkehrsmarkt neuen Marktteilnehmern offensteht</a:t>
            </a:r>
            <a:r>
              <a:rPr lang="de-DE" sz="2200" i="1" dirty="0">
                <a:latin typeface="Calibri" panose="020F0502020204030204" pitchFamily="34" charset="0"/>
                <a:cs typeface="Times New Roman" panose="02020603050405020304" pitchFamily="18" charset="0"/>
              </a:rPr>
              <a:t>, die das angemeldete Beihilfeprogramm in Anspruch nehmen können, wenn sie alle Voraussetzungen erfüllen, […] </a:t>
            </a:r>
            <a:r>
              <a:rPr lang="de-DE" sz="2200" i="1" u="sng" dirty="0">
                <a:latin typeface="Calibri" panose="020F0502020204030204" pitchFamily="34" charset="0"/>
                <a:cs typeface="Times New Roman" panose="02020603050405020304" pitchFamily="18" charset="0"/>
              </a:rPr>
              <a:t>dürften die etablierten Unternehmen ihre Preise senken, um wettbewerbsfähig zu bleiben.</a:t>
            </a:r>
            <a:br>
              <a:rPr lang="de-DE" sz="2200" dirty="0">
                <a:latin typeface="Calibri" panose="020F0502020204030204" pitchFamily="34" charset="0"/>
                <a:ea typeface="Calibri" panose="020F0502020204030204" pitchFamily="34" charset="0"/>
                <a:cs typeface="Times New Roman" panose="02020603050405020304" pitchFamily="18" charset="0"/>
              </a:rPr>
            </a:b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à"/>
            </a:pPr>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Die Annahmen der EK sind in diesem Fall realitätsfremd und empirisch wiederlegt:</a:t>
            </a:r>
          </a:p>
          <a:p>
            <a:pPr algn="l"/>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Die </a:t>
            </a:r>
            <a:r>
              <a:rPr lang="de-DE" sz="22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österreichischen Beihilfen </a:t>
            </a:r>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wurden im April 2020 auf der Strecke Wörgl – Brennersee </a:t>
            </a:r>
            <a:r>
              <a:rPr lang="de-DE" sz="22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um 24% erhöht</a:t>
            </a:r>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die </a:t>
            </a:r>
            <a:r>
              <a:rPr lang="de-DE" sz="22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Kosten für die Güterverkehrsunternehmen </a:t>
            </a:r>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wurde hingegen </a:t>
            </a:r>
            <a:r>
              <a:rPr lang="de-DE" sz="22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nicht wesentlich gesenkt (konkret um 5,39%</a:t>
            </a:r>
            <a:r>
              <a:rPr lang="de-DE"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Preise anwendbar ab Oktober 2020).</a:t>
            </a:r>
          </a:p>
        </p:txBody>
      </p:sp>
    </p:spTree>
    <p:extLst>
      <p:ext uri="{BB962C8B-B14F-4D97-AF65-F5344CB8AC3E}">
        <p14:creationId xmlns:p14="http://schemas.microsoft.com/office/powerpoint/2010/main" val="3590069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D4F7F23E-D83C-4592-BFA5-98B3F0CA09EE}"/>
              </a:ext>
            </a:extLst>
          </p:cNvPr>
          <p:cNvSpPr>
            <a:spLocks noGrp="1"/>
          </p:cNvSpPr>
          <p:nvPr>
            <p:ph type="subTitle" idx="1"/>
          </p:nvPr>
        </p:nvSpPr>
        <p:spPr>
          <a:xfrm>
            <a:off x="609600" y="1088740"/>
            <a:ext cx="10972800" cy="4680520"/>
          </a:xfrm>
        </p:spPr>
        <p:txBody>
          <a:bodyPr/>
          <a:lstStyle/>
          <a:p>
            <a:pPr marL="457200" indent="-457200" algn="l">
              <a:buFont typeface="Arial" panose="020B0604020202020204" pitchFamily="34" charset="0"/>
              <a:buChar char="•"/>
            </a:pPr>
            <a:r>
              <a:rPr lang="de-DE" sz="2200" dirty="0"/>
              <a:t>Das </a:t>
            </a:r>
            <a:r>
              <a:rPr lang="de-DE" sz="2200" b="1" dirty="0"/>
              <a:t>österreichische Beihilfenprogramm </a:t>
            </a:r>
            <a:r>
              <a:rPr lang="de-DE" sz="2200" dirty="0"/>
              <a:t>für Schienengüterverkehrsleistungen ist </a:t>
            </a:r>
            <a:r>
              <a:rPr lang="de-DE" sz="2200" b="1" dirty="0"/>
              <a:t>in mehrfacher Hinsicht EU-rechtlich problematisch</a:t>
            </a:r>
            <a:br>
              <a:rPr lang="it-IT" sz="2200" dirty="0"/>
            </a:br>
            <a:endParaRPr lang="it-IT" sz="2200" dirty="0"/>
          </a:p>
          <a:p>
            <a:pPr marL="457200" indent="-457200" algn="l">
              <a:buFont typeface="Arial" panose="020B0604020202020204" pitchFamily="34" charset="0"/>
              <a:buChar char="•"/>
            </a:pPr>
            <a:r>
              <a:rPr lang="de-DE" sz="2200" dirty="0"/>
              <a:t>Insbesondere erfüllt </a:t>
            </a:r>
            <a:r>
              <a:rPr lang="de-DE" sz="2200" b="1" dirty="0"/>
              <a:t>die ROLA Wörgl-Brennersee nicht die vom EU-Recht vorgegebenen Kriterien für eine Ausnahme vom Beihilfenverbot</a:t>
            </a:r>
            <a:r>
              <a:rPr lang="it-IT" sz="2200" dirty="0"/>
              <a:t>.  </a:t>
            </a:r>
            <a:r>
              <a:rPr lang="it-IT" sz="2200" dirty="0">
                <a:sym typeface="Wingdings" panose="05000000000000000000" pitchFamily="2" charset="2"/>
              </a:rPr>
              <a:t> </a:t>
            </a:r>
            <a:r>
              <a:rPr lang="de-DE" sz="2200" dirty="0"/>
              <a:t>Dies gilt unabhängig von der Tatsache, dass die Europäische Kommission diese Ausnahme genehmigt hat</a:t>
            </a:r>
            <a:br>
              <a:rPr lang="it-IT" sz="2200" dirty="0"/>
            </a:br>
            <a:endParaRPr lang="it-IT" sz="2200" dirty="0"/>
          </a:p>
          <a:p>
            <a:pPr marL="457200" indent="-457200" algn="l">
              <a:buFont typeface="Arial" panose="020B0604020202020204" pitchFamily="34" charset="0"/>
              <a:buChar char="•"/>
            </a:pPr>
            <a:r>
              <a:rPr lang="de-DE" sz="2200" dirty="0"/>
              <a:t>Insbesondere beruht der </a:t>
            </a:r>
            <a:r>
              <a:rPr lang="de-DE" sz="2200" b="1" dirty="0"/>
              <a:t>Ausnahmenbeschluss auch auf pauschalen Annahmen (Weitergabe der Vorteile aus der Beihilfe an die Kunden), die sich in der Praxis nicht bewahrheitet haben.</a:t>
            </a:r>
          </a:p>
          <a:p>
            <a:pPr marL="457200" indent="-457200" algn="l">
              <a:buFont typeface="Arial" panose="020B0604020202020204" pitchFamily="34" charset="0"/>
              <a:buChar char="•"/>
            </a:pPr>
            <a:endParaRPr lang="de-DE" sz="2200" dirty="0"/>
          </a:p>
          <a:p>
            <a:pPr marL="457200" indent="-457200" algn="l">
              <a:buFont typeface="Arial" panose="020B0604020202020204" pitchFamily="34" charset="0"/>
              <a:buChar char="•"/>
            </a:pPr>
            <a:r>
              <a:rPr lang="de-DE" sz="2200" dirty="0"/>
              <a:t>Die weitere Erhöhung der Förderungen für Bergregionen erscheint aus dieser Perspektive umso problematischer.</a:t>
            </a:r>
            <a:endParaRPr lang="it-IT" sz="2200" dirty="0"/>
          </a:p>
        </p:txBody>
      </p:sp>
      <p:sp>
        <p:nvSpPr>
          <p:cNvPr id="3" name="Titel 2"/>
          <p:cNvSpPr>
            <a:spLocks noGrp="1"/>
          </p:cNvSpPr>
          <p:nvPr>
            <p:ph type="title"/>
          </p:nvPr>
        </p:nvSpPr>
        <p:spPr>
          <a:xfrm>
            <a:off x="609600" y="274638"/>
            <a:ext cx="10972800" cy="562074"/>
          </a:xfrm>
        </p:spPr>
        <p:txBody>
          <a:bodyPr/>
          <a:lstStyle/>
          <a:p>
            <a:r>
              <a:rPr lang="de-DE" sz="3600" dirty="0">
                <a:solidFill>
                  <a:srgbClr val="DA2127"/>
                </a:solidFill>
              </a:rPr>
              <a:t>Schlussfolgerungen</a:t>
            </a:r>
          </a:p>
        </p:txBody>
      </p:sp>
    </p:spTree>
    <p:extLst>
      <p:ext uri="{BB962C8B-B14F-4D97-AF65-F5344CB8AC3E}">
        <p14:creationId xmlns:p14="http://schemas.microsoft.com/office/powerpoint/2010/main" val="2943115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35360" y="2693987"/>
            <a:ext cx="11521280" cy="1470025"/>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algn="ctr">
              <a:defRPr/>
            </a:pPr>
            <a:r>
              <a:rPr lang="it-IT" sz="6000" b="1" kern="0" dirty="0" err="1">
                <a:solidFill>
                  <a:srgbClr val="DA2127"/>
                </a:solidFill>
              </a:rPr>
              <a:t>Danke</a:t>
            </a:r>
            <a:r>
              <a:rPr lang="it-IT" sz="6000" b="1" kern="0" dirty="0">
                <a:solidFill>
                  <a:srgbClr val="DA2127"/>
                </a:solidFill>
              </a:rPr>
              <a:t> </a:t>
            </a:r>
            <a:r>
              <a:rPr lang="it-IT" sz="6000" b="1" kern="0" dirty="0" err="1">
                <a:solidFill>
                  <a:srgbClr val="DA2127"/>
                </a:solidFill>
              </a:rPr>
              <a:t>für</a:t>
            </a:r>
            <a:r>
              <a:rPr lang="it-IT" sz="6000" b="1" kern="0" dirty="0">
                <a:solidFill>
                  <a:srgbClr val="DA2127"/>
                </a:solidFill>
              </a:rPr>
              <a:t> </a:t>
            </a:r>
            <a:r>
              <a:rPr lang="it-IT" sz="6000" b="1" kern="0" dirty="0" err="1">
                <a:solidFill>
                  <a:srgbClr val="DA2127"/>
                </a:solidFill>
              </a:rPr>
              <a:t>Ihre</a:t>
            </a:r>
            <a:r>
              <a:rPr lang="it-IT" sz="6000" b="1" kern="0" dirty="0">
                <a:solidFill>
                  <a:srgbClr val="DA2127"/>
                </a:solidFill>
              </a:rPr>
              <a:t> </a:t>
            </a:r>
            <a:r>
              <a:rPr lang="it-IT" sz="6000" b="1" kern="0" dirty="0" err="1">
                <a:solidFill>
                  <a:srgbClr val="DA2127"/>
                </a:solidFill>
              </a:rPr>
              <a:t>Aufmerksamkeit</a:t>
            </a:r>
            <a:endParaRPr lang="de-DE" sz="6000" b="1" kern="0" dirty="0">
              <a:solidFill>
                <a:srgbClr val="DA2127"/>
              </a:solidFill>
            </a:endParaRPr>
          </a:p>
        </p:txBody>
      </p:sp>
    </p:spTree>
    <p:extLst>
      <p:ext uri="{BB962C8B-B14F-4D97-AF65-F5344CB8AC3E}">
        <p14:creationId xmlns:p14="http://schemas.microsoft.com/office/powerpoint/2010/main" val="42022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OBIETTIVI DELLO STUDIO (2/2)</a:t>
            </a:r>
            <a:endParaRPr kumimoji="0"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4" y="1075778"/>
            <a:ext cx="11013687"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Secondariamente, i risultati delle stime e dei calcoli permettono di: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comprendere il grado di allineamento dei divieti con gli obiettivi e la ratio del diritto comunitario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in materia di libero mercato e di protezione dell’ambiente e della salute pubblica;</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ipotizzare misure alternative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e che meritano essere oggetto di future analisi – idonee a raggiungere gli obiettivi perseguiti, minimizzando gli impatti negativi sugli attori economici colpiti;</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produrre conoscenze obiettive</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utili per tutti i diversi portatori di interessi, idonee a bilanciare gli effetti e gli impatti economici, sociali o ambientali per supportare future decisioni in linea con i principi e la normative della UE.</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Obiettivi e ambito</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53124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CONTESTO GEOGRAFICO</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Contesto </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pic>
        <p:nvPicPr>
          <p:cNvPr id="6" name="Picture 38">
            <a:extLst>
              <a:ext uri="{FF2B5EF4-FFF2-40B4-BE49-F238E27FC236}">
                <a16:creationId xmlns:a16="http://schemas.microsoft.com/office/drawing/2014/main" id="{6BE6F90D-BBF5-9291-6C08-D5DEE4435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133" y="889518"/>
            <a:ext cx="6715262" cy="5067172"/>
          </a:xfrm>
          <a:prstGeom prst="rect">
            <a:avLst/>
          </a:prstGeom>
        </p:spPr>
      </p:pic>
      <p:sp>
        <p:nvSpPr>
          <p:cNvPr id="4" name="Google Shape;121;p4">
            <a:extLst>
              <a:ext uri="{FF2B5EF4-FFF2-40B4-BE49-F238E27FC236}">
                <a16:creationId xmlns:a16="http://schemas.microsoft.com/office/drawing/2014/main" id="{414D3B40-8CDA-2079-996B-32F13C54BDA4}"/>
              </a:ext>
            </a:extLst>
          </p:cNvPr>
          <p:cNvSpPr txBox="1"/>
          <p:nvPr/>
        </p:nvSpPr>
        <p:spPr>
          <a:xfrm>
            <a:off x="7993432" y="790993"/>
            <a:ext cx="4193466" cy="50782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Attraverso il Brennero – tra strada e ferrovia - </a:t>
            </a:r>
            <a:r>
              <a:rPr kumimoji="0" lang="it-IT" sz="18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passano tra i 50 ed i 55 milioni di tonnellate di merci ogni anno</a:t>
            </a: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Due terzi di questo traffico avviene via strada, consistente in circa </a:t>
            </a:r>
            <a:r>
              <a:rPr kumimoji="0" lang="it-IT" sz="18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2 milioni mezzo di veicoli pesanti all’anno</a:t>
            </a: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la ripartizione tra strada e ferrovia è rispettivamente 74% e 26%.</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L’autostrada A22 e la ferrovia del Brennero fanno parte del cosiddetto </a:t>
            </a:r>
            <a:r>
              <a:rPr kumimoji="0" lang="it-IT" sz="18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Corridoio Scandinavo-Mediterraneo </a:t>
            </a: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che favorisce le relazioni commerciali:</a:t>
            </a:r>
          </a:p>
          <a:p>
            <a:pPr marL="342900" marR="0" lvl="4"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tra Italia – Austria – Germania;</a:t>
            </a:r>
          </a:p>
          <a:p>
            <a:pPr marL="342900" marR="0" lvl="0" indent="-3429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18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ma anche tra Nord e Sud Europa, includendo i Paesi Scandinavi, la Polonia, la Slovacchia e la Repubblica Ceca.</a:t>
            </a:r>
          </a:p>
        </p:txBody>
      </p:sp>
    </p:spTree>
    <p:extLst>
      <p:ext uri="{BB962C8B-B14F-4D97-AF65-F5344CB8AC3E}">
        <p14:creationId xmlns:p14="http://schemas.microsoft.com/office/powerpoint/2010/main" val="317021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CONTESTO NORMATIVO (1/2)</a:t>
            </a:r>
          </a:p>
        </p:txBody>
      </p:sp>
      <p:sp>
        <p:nvSpPr>
          <p:cNvPr id="121" name="Google Shape;121;p4"/>
          <p:cNvSpPr txBox="1"/>
          <p:nvPr/>
        </p:nvSpPr>
        <p:spPr>
          <a:xfrm>
            <a:off x="996175" y="809252"/>
            <a:ext cx="11013687" cy="532449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 pedaggi ad hoc ed i divieti di circolazione per i veicoli pesanti sul Brennero sono stati progressivamente  imposti legislativamente dal governo del Tirolo al fine dichiarato di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proteggere la salute delle persone e migliorare la qualità dell’aria</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mediante restrizioni al traffico merci maggiormente inquinante.</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normativa sulla circolazione dei veicoli merci nel Brennero si inserisce nel contesto dell’appartenenza dell’Austria al mercato unico interno, basato sul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principio di libera circolazione delle merci</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Obiettivi in sé totalmente legittimi - quali la protezione dell’ambiente, della salute o dell’economia di uno Stato Membro – che però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non possono essere perseguiti mediante misure di protezionismo dell’economia nazionale</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 base alla corroborata giurisprudenza della Corte di Giustizia della Unione Europea (CGUE), che risale alla sentenza Cassis de </a:t>
            </a:r>
            <a:r>
              <a:rPr kumimoji="0" lang="it-IT" sz="2000" b="0" i="0" u="none" strike="noStrike" kern="0" cap="none" spc="0" normalizeH="0" baseline="0" noProof="0" dirty="0" err="1">
                <a:ln>
                  <a:noFill/>
                </a:ln>
                <a:solidFill>
                  <a:srgbClr val="202124"/>
                </a:solidFill>
                <a:effectLst/>
                <a:uLnTx/>
                <a:uFillTx/>
                <a:latin typeface="Avenir Next LT Pro" panose="020B0504020202020204" pitchFamily="34" charset="0"/>
                <a:ea typeface="Avenir"/>
                <a:cs typeface="Avenir"/>
                <a:sym typeface="Avenir"/>
              </a:rPr>
              <a:t>Dijon</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eventuali restrizioni nazionali da parte degli Stati Membri al libero scambio delle merci, debbono non solo perseguire effettivamente </a:t>
            </a:r>
            <a:r>
              <a:rPr kumimoji="0" lang="it-IT" sz="2000" b="1"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interessi generali di carattere imperativo</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ma anche risultare </a:t>
            </a:r>
            <a:r>
              <a:rPr kumimoji="0" lang="it-IT" sz="2000" b="1" i="0" u="sng"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necessarie, non discriminatorie, proporzionate</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costituendo “il mezzo più adeguato e meno nocivo per gli scambi”</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Contesto </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4799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CONTESTO NORMATIVO (2/2)</a:t>
            </a:r>
          </a:p>
        </p:txBody>
      </p:sp>
      <p:sp>
        <p:nvSpPr>
          <p:cNvPr id="121" name="Google Shape;121;p4"/>
          <p:cNvSpPr txBox="1"/>
          <p:nvPr/>
        </p:nvSpPr>
        <p:spPr>
          <a:xfrm>
            <a:off x="996175" y="1178629"/>
            <a:ext cx="11013687" cy="401644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Il carattere non discriminatorio delle misure è messo in dubbio </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nonostante i principi di validità rammentati dalla Corte di Giustizia dell’Unione Europea –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da deroghe ai divieti di circolazione che attengono al traffico con origine o destinazione locale, il quale ha un tasso di inquinamento simile se non superiore a quello di transito. </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proporzionalità delle misure è poi messa in dubbio dalla </a:t>
            </a:r>
            <a:r>
              <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possibilità di attuare molteplici misure alternative idonee delle restrizioni adottate a raggiungere gli obiettivi ambientali dichiaratamente perseguiti. </a:t>
            </a:r>
            <a:r>
              <a:rPr kumimoji="0" lang="it-IT" sz="20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La normativa – a differenza di misure dinamiche – non si presta all’adattamento ai cambiamenti che avvengono nel corso del tempo su diversi aspetti: inquinamento dell’aria, livelli di traffico. Né tiene conto necessariamente della sua stessa efficacia, come si evince – inter alia – dalle tendenze del traffico sul Brennero in confronto al traffico su altri valichi transalpini.</a:t>
            </a:r>
          </a:p>
          <a:p>
            <a:pPr marL="342900" marR="0" lvl="0" indent="-342900" algn="l" defTabSz="914400" rtl="0" eaLnBrk="1" fontAlgn="auto" latinLnBrk="0" hangingPunct="1">
              <a:lnSpc>
                <a:spcPct val="100000"/>
              </a:lnSpc>
              <a:spcBef>
                <a:spcPts val="600"/>
              </a:spcBef>
              <a:spcAft>
                <a:spcPts val="0"/>
              </a:spcAft>
              <a:buClr>
                <a:srgbClr val="019FE4"/>
              </a:buClr>
              <a:buSzPts val="2000"/>
              <a:buFont typeface="Wingdings" panose="05000000000000000000" pitchFamily="2" charset="2"/>
              <a:buChar char="§"/>
              <a:tabLst/>
              <a:defRPr/>
            </a:pPr>
            <a:endParaRPr kumimoji="0" lang="it-IT" sz="20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Contesto </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414338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sp>
        <p:nvSpPr>
          <p:cNvPr id="113" name="Google Shape;113;p4"/>
          <p:cNvSpPr txBox="1"/>
          <p:nvPr/>
        </p:nvSpPr>
        <p:spPr>
          <a:xfrm>
            <a:off x="9080473" y="634243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1" i="0" u="none" strike="noStrike" kern="0" cap="none" spc="0" normalizeH="0" baseline="0" noProof="0">
                <a:ln>
                  <a:noFill/>
                </a:ln>
                <a:solidFill>
                  <a:srgbClr val="2F5496"/>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1" i="0" u="none" strike="noStrike" kern="0" cap="none" spc="0" normalizeH="0" baseline="0" noProof="0">
              <a:ln>
                <a:noFill/>
              </a:ln>
              <a:solidFill>
                <a:srgbClr val="2F5496"/>
              </a:solidFill>
              <a:effectLst/>
              <a:uLnTx/>
              <a:uFillTx/>
              <a:latin typeface="Avenir"/>
              <a:ea typeface="Avenir"/>
              <a:cs typeface="Avenir"/>
              <a:sym typeface="Avenir"/>
            </a:endParaRPr>
          </a:p>
        </p:txBody>
      </p:sp>
      <p:cxnSp>
        <p:nvCxnSpPr>
          <p:cNvPr id="114" name="Google Shape;114;p4"/>
          <p:cNvCxnSpPr/>
          <p:nvPr/>
        </p:nvCxnSpPr>
        <p:spPr>
          <a:xfrm>
            <a:off x="1101133" y="6161703"/>
            <a:ext cx="10908730" cy="0"/>
          </a:xfrm>
          <a:prstGeom prst="straightConnector1">
            <a:avLst/>
          </a:prstGeom>
          <a:noFill/>
          <a:ln w="1905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cxnSp>
      <p:sp>
        <p:nvSpPr>
          <p:cNvPr id="115" name="Google Shape;115;p4"/>
          <p:cNvSpPr txBox="1"/>
          <p:nvPr/>
        </p:nvSpPr>
        <p:spPr>
          <a:xfrm rot="-5400000">
            <a:off x="-3104133" y="3104999"/>
            <a:ext cx="6858002" cy="648000"/>
          </a:xfrm>
          <a:prstGeom prst="rect">
            <a:avLst/>
          </a:prstGeom>
          <a:gradFill>
            <a:gsLst>
              <a:gs pos="0">
                <a:srgbClr val="0E1F3B"/>
              </a:gs>
              <a:gs pos="50000">
                <a:srgbClr val="142C57"/>
              </a:gs>
              <a:gs pos="100000">
                <a:srgbClr val="193669"/>
              </a:gs>
            </a:gsLst>
            <a:lin ang="13500000" scaled="0"/>
          </a:gradFill>
          <a:ln>
            <a:noFill/>
          </a:ln>
          <a:effectLst>
            <a:outerShdw blurRad="149987" dist="250190" dir="8460000" algn="ctr">
              <a:srgbClr val="000000">
                <a:alpha val="26274"/>
              </a:srgbClr>
            </a:outerShdw>
          </a:effectLst>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0" cap="none" spc="0" normalizeH="0" baseline="0" noProof="0">
              <a:ln>
                <a:noFill/>
              </a:ln>
              <a:solidFill>
                <a:srgbClr val="FFFFFF"/>
              </a:solidFill>
              <a:effectLst/>
              <a:uLnTx/>
              <a:uFillTx/>
              <a:latin typeface="Avenir"/>
              <a:ea typeface="Avenir"/>
              <a:cs typeface="Avenir"/>
              <a:sym typeface="Avenir"/>
            </a:endParaRPr>
          </a:p>
        </p:txBody>
      </p:sp>
      <p:pic>
        <p:nvPicPr>
          <p:cNvPr id="116" name="Google Shape;116;p4"/>
          <p:cNvPicPr preferRelativeResize="0"/>
          <p:nvPr/>
        </p:nvPicPr>
        <p:blipFill rotWithShape="1">
          <a:blip r:embed="rId3">
            <a:alphaModFix/>
          </a:blip>
          <a:srcRect/>
          <a:stretch/>
        </p:blipFill>
        <p:spPr>
          <a:xfrm>
            <a:off x="9326819" y="6324580"/>
            <a:ext cx="2044242" cy="389468"/>
          </a:xfrm>
          <a:prstGeom prst="rect">
            <a:avLst/>
          </a:prstGeom>
          <a:noFill/>
          <a:ln>
            <a:noFill/>
          </a:ln>
        </p:spPr>
      </p:pic>
      <p:sp>
        <p:nvSpPr>
          <p:cNvPr id="119" name="Google Shape;119;p4"/>
          <p:cNvSpPr txBox="1"/>
          <p:nvPr/>
        </p:nvSpPr>
        <p:spPr>
          <a:xfrm>
            <a:off x="1101133" y="192104"/>
            <a:ext cx="10908729" cy="49240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it-IT" sz="2600" b="1"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venir"/>
              </a:rPr>
              <a:t>LIMITAZIONI DI TRAFFICO E COSTI EXTRA VALUTATI</a:t>
            </a:r>
            <a:endParaRPr kumimoji="0" lang="it-IT" sz="2600" b="0" i="0" u="none" strike="noStrike" kern="0" cap="none" spc="0" normalizeH="0" baseline="0" noProof="0" dirty="0">
              <a:ln>
                <a:noFill/>
              </a:ln>
              <a:solidFill>
                <a:srgbClr val="019FE4"/>
              </a:solidFill>
              <a:effectLst/>
              <a:uLnTx/>
              <a:uFillTx/>
              <a:latin typeface="Avenir Next LT Pro" panose="020B0504020202020204" pitchFamily="34" charset="0"/>
              <a:cs typeface="Arial"/>
              <a:sym typeface="Arial"/>
            </a:endParaRPr>
          </a:p>
        </p:txBody>
      </p:sp>
      <p:sp>
        <p:nvSpPr>
          <p:cNvPr id="121" name="Google Shape;121;p4"/>
          <p:cNvSpPr txBox="1"/>
          <p:nvPr/>
        </p:nvSpPr>
        <p:spPr>
          <a:xfrm>
            <a:off x="996175" y="797529"/>
            <a:ext cx="11013687" cy="52629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r>
              <a:rPr kumimoji="0" lang="it-IT" sz="2400" b="1"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Tipologie di divieti e decorrenza:</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Divieti di circolazione settoriali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per tipologie di merci, su veicoli pesanti fino a Euro VI: dal 2017 con ulteriori restrizioni dal 2021 (oltre a quasi 4 anni di applicazione dal 2008 al 2011, poi rimossi in quanto giudicati inammissibili dalla CGUE)</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Divieti di circolazione notturna</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dal 2002;</a:t>
            </a:r>
          </a:p>
          <a:p>
            <a:pPr marL="0" marR="0" lvl="0" indent="0" algn="l" defTabSz="914400" rtl="0" eaLnBrk="1" fontAlgn="auto" latinLnBrk="0" hangingPunct="1">
              <a:lnSpc>
                <a:spcPct val="100000"/>
              </a:lnSpc>
              <a:spcBef>
                <a:spcPts val="0"/>
              </a:spcBef>
              <a:spcAft>
                <a:spcPts val="0"/>
              </a:spcAft>
              <a:buClr>
                <a:srgbClr val="019FE4"/>
              </a:buClr>
              <a:buSzPts val="2000"/>
              <a:buFont typeface="Arial"/>
              <a:buNone/>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Divieti per veicoli pesanti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altamente inquinanti: dal 2021;</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Sistemi di dosaggio</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 dal 2018;</a:t>
            </a: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endPar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endParaRPr>
          </a:p>
          <a:p>
            <a:pPr marL="457200" marR="0" lvl="0" indent="-457200" algn="l" defTabSz="914400" rtl="0" eaLnBrk="1" fontAlgn="auto" latinLnBrk="0" hangingPunct="1">
              <a:lnSpc>
                <a:spcPct val="100000"/>
              </a:lnSpc>
              <a:spcBef>
                <a:spcPts val="0"/>
              </a:spcBef>
              <a:spcAft>
                <a:spcPts val="0"/>
              </a:spcAft>
              <a:buClr>
                <a:srgbClr val="019FE4"/>
              </a:buClr>
              <a:buSzPts val="2000"/>
              <a:buFont typeface="Wingdings" panose="05000000000000000000" pitchFamily="2" charset="2"/>
              <a:buChar char="§"/>
              <a:tabLst/>
              <a:defRPr/>
            </a:pPr>
            <a:r>
              <a:rPr kumimoji="0" lang="it-IT" sz="2400" b="1" i="0" u="none" strike="noStrike" kern="0" cap="none" spc="0" normalizeH="0" baseline="0" noProof="0" dirty="0">
                <a:ln>
                  <a:noFill/>
                </a:ln>
                <a:solidFill>
                  <a:srgbClr val="019FE4"/>
                </a:solidFill>
                <a:effectLst/>
                <a:uLnTx/>
                <a:uFillTx/>
                <a:latin typeface="Avenir Next LT Pro" panose="020B0504020202020204" pitchFamily="34" charset="0"/>
                <a:ea typeface="Avenir"/>
                <a:cs typeface="Avenir"/>
                <a:sym typeface="Avenir"/>
              </a:rPr>
              <a:t>Pedaggio notturno extra </a:t>
            </a:r>
            <a:r>
              <a:rPr kumimoji="0" lang="it-IT" sz="2400" b="0" i="0" u="none" strike="noStrike" kern="0" cap="none" spc="0" normalizeH="0" baseline="0" noProof="0" dirty="0">
                <a:ln>
                  <a:noFill/>
                </a:ln>
                <a:solidFill>
                  <a:srgbClr val="202124"/>
                </a:solidFill>
                <a:effectLst/>
                <a:uLnTx/>
                <a:uFillTx/>
                <a:latin typeface="Avenir Next LT Pro" panose="020B0504020202020204" pitchFamily="34" charset="0"/>
                <a:ea typeface="Avenir"/>
                <a:cs typeface="Avenir"/>
                <a:sym typeface="Avenir"/>
              </a:rPr>
              <a:t>rispetto a tariffa diurna: dal 2002.</a:t>
            </a:r>
          </a:p>
        </p:txBody>
      </p:sp>
      <p:sp>
        <p:nvSpPr>
          <p:cNvPr id="2" name="Google Shape;117;p4">
            <a:extLst>
              <a:ext uri="{FF2B5EF4-FFF2-40B4-BE49-F238E27FC236}">
                <a16:creationId xmlns:a16="http://schemas.microsoft.com/office/drawing/2014/main" id="{284A9AAD-CA48-00D7-44DD-D0736ED21377}"/>
              </a:ext>
            </a:extLst>
          </p:cNvPr>
          <p:cNvSpPr txBox="1">
            <a:spLocks noGrp="1"/>
          </p:cNvSpPr>
          <p:nvPr>
            <p:ph type="ftr" idx="11"/>
          </p:nvPr>
        </p:nvSpPr>
        <p:spPr>
          <a:xfrm>
            <a:off x="996175" y="6268191"/>
            <a:ext cx="8313283"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4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Conferenza Stampa – 9 maggio 2023</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it-IT" sz="1800" b="1" i="0" u="none" strike="noStrike" kern="0" cap="none" spc="0" normalizeH="0" baseline="0" noProof="0" dirty="0">
                <a:ln>
                  <a:noFill/>
                </a:ln>
                <a:solidFill>
                  <a:srgbClr val="062540"/>
                </a:solidFill>
                <a:effectLst>
                  <a:outerShdw blurRad="38100" dist="38100" dir="2700000" algn="tl">
                    <a:srgbClr val="000000">
                      <a:alpha val="43137"/>
                    </a:srgbClr>
                  </a:outerShdw>
                </a:effectLst>
                <a:uLnTx/>
                <a:uFillTx/>
                <a:latin typeface="Avenir Next LT Pro Demi" panose="020B0704020202020204" pitchFamily="34" charset="0"/>
                <a:cs typeface="Calibri"/>
                <a:sym typeface="Calibri"/>
              </a:rPr>
              <a:t>«Le ripercussioni dei divieti di transito del Tirolo sull’economia italiana»</a:t>
            </a:r>
          </a:p>
        </p:txBody>
      </p:sp>
      <p:sp>
        <p:nvSpPr>
          <p:cNvPr id="3" name="Google Shape;118;p4">
            <a:extLst>
              <a:ext uri="{FF2B5EF4-FFF2-40B4-BE49-F238E27FC236}">
                <a16:creationId xmlns:a16="http://schemas.microsoft.com/office/drawing/2014/main" id="{A2D4AFD2-4A3C-B511-CA6C-BA67CC0DD69A}"/>
              </a:ext>
            </a:extLst>
          </p:cNvPr>
          <p:cNvSpPr txBox="1"/>
          <p:nvPr/>
        </p:nvSpPr>
        <p:spPr>
          <a:xfrm rot="-5400000">
            <a:off x="-1840247" y="1939614"/>
            <a:ext cx="4306212" cy="615513"/>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it-IT" sz="3400" b="1" i="0" u="none" strike="noStrike" kern="0" cap="none" spc="0" normalizeH="0" baseline="0" noProof="0" dirty="0">
                <a:ln>
                  <a:noFill/>
                </a:ln>
                <a:solidFill>
                  <a:srgbClr val="FFFFFF"/>
                </a:solidFill>
                <a:effectLst/>
                <a:uLnTx/>
                <a:uFillTx/>
                <a:latin typeface="Avenir Next LT Pro Demi" panose="020B0704020202020204" pitchFamily="34" charset="0"/>
                <a:ea typeface="Avenir"/>
                <a:cs typeface="Avenir"/>
                <a:sym typeface="Avenir"/>
              </a:rPr>
              <a:t>Perimetro di analisi </a:t>
            </a:r>
            <a:endParaRPr kumimoji="0" sz="3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2498576066"/>
      </p:ext>
    </p:extLst>
  </p:cSld>
  <p:clrMapOvr>
    <a:masterClrMapping/>
  </p:clrMapOvr>
</p:sld>
</file>

<file path=ppt/theme/theme1.xml><?xml version="1.0" encoding="utf-8"?>
<a:theme xmlns:a="http://schemas.openxmlformats.org/drawingml/2006/main" name="HK_corporat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entBox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5440</Words>
  <Application>Microsoft Office PowerPoint</Application>
  <PresentationFormat>Widescreen</PresentationFormat>
  <Paragraphs>548</Paragraphs>
  <Slides>48</Slides>
  <Notes>34</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48</vt:i4>
      </vt:variant>
    </vt:vector>
  </HeadingPairs>
  <TitlesOfParts>
    <vt:vector size="57" baseType="lpstr">
      <vt:lpstr>Arial</vt:lpstr>
      <vt:lpstr>Avenir</vt:lpstr>
      <vt:lpstr>Avenir Next LT Pro</vt:lpstr>
      <vt:lpstr>Avenir Next LT Pro Demi</vt:lpstr>
      <vt:lpstr>Calibri</vt:lpstr>
      <vt:lpstr>Wingdings</vt:lpstr>
      <vt:lpstr>HK_corporate</vt:lpstr>
      <vt:lpstr>AccentBoxVTI</vt:lpstr>
      <vt:lpstr>Tema di Office</vt:lpstr>
      <vt:lpstr>Conferenza stampa Pressekonferenz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Conferenza stampa Pressekonferenz  </vt:lpstr>
      <vt:lpstr>Presentazione standard di PowerPoint</vt:lpstr>
      <vt:lpstr>Ausgangspunkt</vt:lpstr>
      <vt:lpstr>Presentazione standard di PowerPoint</vt:lpstr>
      <vt:lpstr>Presentazione standard di PowerPoint</vt:lpstr>
      <vt:lpstr>Presentazione standard di PowerPoint</vt:lpstr>
      <vt:lpstr>Das Prüfverfahren gegenüber den österreichischen Beihilfen</vt:lpstr>
      <vt:lpstr>Presentazione standard di PowerPoint</vt:lpstr>
      <vt:lpstr>Kann in Bezug auf die Strecke Brennersee – Wörgl von einem Kombinierten Verkehr gesprochen werden?</vt:lpstr>
      <vt:lpstr>Presentazione standard di PowerPoint</vt:lpstr>
      <vt:lpstr>Presentazione standard di PowerPoint</vt:lpstr>
      <vt:lpstr>Presentazione standard di PowerPoint</vt:lpstr>
      <vt:lpstr>Zum tatsächlichen Nachweis der Verlagerung des Verkehrs auf die Schiene</vt:lpstr>
      <vt:lpstr>Presentazione standard di PowerPoint</vt:lpstr>
      <vt:lpstr>Schlussfolgerungen</vt:lpstr>
      <vt:lpstr>Presentazione standard di PowerPoint</vt:lpstr>
    </vt:vector>
  </TitlesOfParts>
  <Company>cciaa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decesero</dc:creator>
  <cp:lastModifiedBy>Piero Savazzi</cp:lastModifiedBy>
  <cp:revision>102</cp:revision>
  <cp:lastPrinted>2023-05-10T07:36:08Z</cp:lastPrinted>
  <dcterms:created xsi:type="dcterms:W3CDTF">2007-09-12T08:00:39Z</dcterms:created>
  <dcterms:modified xsi:type="dcterms:W3CDTF">2023-05-29T06:44:20Z</dcterms:modified>
</cp:coreProperties>
</file>